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259" r:id="rId2"/>
    <p:sldId id="311" r:id="rId3"/>
    <p:sldId id="312" r:id="rId4"/>
    <p:sldId id="313" r:id="rId5"/>
    <p:sldId id="277" r:id="rId6"/>
    <p:sldId id="286" r:id="rId7"/>
    <p:sldId id="287" r:id="rId8"/>
    <p:sldId id="314" r:id="rId9"/>
    <p:sldId id="278" r:id="rId10"/>
    <p:sldId id="283" r:id="rId11"/>
    <p:sldId id="29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295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4" r:id="rId31"/>
    <p:sldId id="333" r:id="rId32"/>
    <p:sldId id="335" r:id="rId33"/>
    <p:sldId id="336" r:id="rId34"/>
    <p:sldId id="337" r:id="rId35"/>
    <p:sldId id="338" r:id="rId36"/>
    <p:sldId id="340" r:id="rId37"/>
    <p:sldId id="339" r:id="rId38"/>
    <p:sldId id="368" r:id="rId39"/>
    <p:sldId id="292" r:id="rId40"/>
    <p:sldId id="344" r:id="rId41"/>
    <p:sldId id="345" r:id="rId42"/>
    <p:sldId id="296" r:id="rId43"/>
    <p:sldId id="346" r:id="rId44"/>
    <p:sldId id="297" r:id="rId45"/>
    <p:sldId id="347" r:id="rId46"/>
    <p:sldId id="298" r:id="rId47"/>
    <p:sldId id="348" r:id="rId48"/>
    <p:sldId id="299" r:id="rId49"/>
    <p:sldId id="349" r:id="rId50"/>
    <p:sldId id="300" r:id="rId51"/>
    <p:sldId id="350" r:id="rId52"/>
    <p:sldId id="351" r:id="rId53"/>
    <p:sldId id="301" r:id="rId54"/>
    <p:sldId id="341" r:id="rId55"/>
    <p:sldId id="293" r:id="rId56"/>
    <p:sldId id="353" r:id="rId57"/>
    <p:sldId id="354" r:id="rId58"/>
    <p:sldId id="355" r:id="rId59"/>
    <p:sldId id="352" r:id="rId60"/>
    <p:sldId id="357" r:id="rId61"/>
    <p:sldId id="356" r:id="rId62"/>
    <p:sldId id="359" r:id="rId63"/>
    <p:sldId id="360" r:id="rId64"/>
    <p:sldId id="362" r:id="rId65"/>
    <p:sldId id="363" r:id="rId66"/>
    <p:sldId id="366" r:id="rId67"/>
  </p:sldIdLst>
  <p:sldSz cx="10080625" cy="5670550"/>
  <p:notesSz cx="7772400" cy="10058400"/>
  <p:defaultTextStyle>
    <a:defPPr>
      <a:defRPr lang="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6" autoAdjust="0"/>
    <p:restoredTop sz="77570" autoAdjust="0"/>
  </p:normalViewPr>
  <p:slideViewPr>
    <p:cSldViewPr snapToGrid="0">
      <p:cViewPr varScale="1">
        <p:scale>
          <a:sx n="92" d="100"/>
          <a:sy n="92" d="100"/>
        </p:scale>
        <p:origin x="732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BF896-171C-B60D-FFC3-7B283BFF5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B96CDD-A171-07B4-816C-E87645F423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59AD9E2-28BB-0A03-7A6E-1F16C1275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3C285B-8C13-1530-17E5-C1610552C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93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8C661-CE50-3704-AC7C-29CB42249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0878DD-53CB-2306-280F-9AFA949BD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7B8ED2-4471-A8C3-DFD1-84059C04F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59F028-F9D5-4BC0-10A9-1B3261C10F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514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42098-31B1-664B-FD1E-36AD933B5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46B447-3ED2-9F19-8972-8A78DC895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6E0F21C-8402-ED8E-E80E-731C99E60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DAC71D7-E45F-EB80-685F-4F22492795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4283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77E9-8264-3627-A11D-ACD44DB20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D5F40A1-9F85-4B10-D297-02E991BEEE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73DB5E-86A4-C9D6-D587-F8C8C4189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E6AD0C-6D58-9371-96EF-8D2CC48B6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4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10624-FC95-1A36-5362-EEBDC4CBE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4472CD-6C90-25DF-53CA-DC278AD9BA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5647ED-0399-EA4D-56C6-F6FCC1E4B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BF6BBB-786A-B20A-6ABE-9252A3EC5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739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CA717-1D98-2EE6-8917-F12D8DFB2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80FBE5-E6C7-9B3C-CADD-66DA1BA90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AA98655-3B52-B89C-2AD7-4C7762B6E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2739C3-0392-BA22-B97D-EE76B110B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291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92231-E1B0-FFE0-7952-27D9052CC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A07FDC-9A34-AF42-FB1C-55EEDCDD91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2CE82E6-8BD1-76CF-5CDB-EE1B15CC1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06120A-574C-FDE3-E46A-BBE0CEE6B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4220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FCF98-944D-EA07-3C1C-05B12D60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257D51-2C50-18E1-0377-0B34CEBD7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9502A1-7E28-9353-2CC1-111476A53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46611BB-3F34-1F9F-4A8C-65EE35F004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216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AE166-150A-D3F3-614C-E9E8728FA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3FFE7B-BE66-CBF6-E1D9-2716F09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417094-85E2-60EA-BF6F-F82BE24AA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6C24E7-2F0A-6EF4-E847-C15EA4F03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968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9CB8F-DD65-F7F2-91C1-68D3ED26A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98FD9D-3CEE-A9FB-7DA8-DCE7E5C844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AE1545D-2222-C86F-07BF-6DE886F53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A2612EA-08B2-5B03-F312-2036D49CF3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9224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5CA36-42D0-5A2F-958B-586920453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F343BC-D1AB-7F27-AB1F-350D3F05F1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0690668-A71B-034C-D0D5-28DF9771F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7FEE1-AAC6-844D-A89B-C03863787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048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66263-9A2E-134C-6997-7FD670695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50A95E4-43D0-BE99-A190-FBBA53422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EB1620-A39E-9DE5-A472-85689B8BC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81B053-3A8C-3B89-4053-F1A3ECF54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0177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1CCFF-55A4-03AE-FDEE-7BAE7B6CC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E9F7B44-879C-0828-E3E1-7F76A2372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328000-1012-BBB5-BBD5-2FACF8EE8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A196B8-6A4F-C725-8F0C-3DCEA069C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12245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9BD2-50F5-977B-1681-099876B87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6A8E086-D625-A66B-F192-53004D32DA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CEB8F7-6508-ECAD-BB6D-1726F84F7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426B35-1E5D-9B83-F3E1-C888D4340B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867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11307-B3D3-044A-A816-E262C735C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9BFE3C2-BA1B-0008-7581-1F40EB8533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582EB1-45A7-31E3-4DA1-26F0D7FE7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3C52892-6667-E4E6-1298-D7DBF1248D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8411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ECD51-BFFB-D357-F9E2-FFE27781A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77D2B8-9CEE-519E-2960-DF66F2289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EAF285-12D4-3D89-6BAE-FA39C65E0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4C7352-8A07-D690-BB21-65E4D340A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1053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F78C5-1C06-1142-D4C9-36B3C19DF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C95135-F8E9-F26C-7F2F-9189579D6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BFA05C-A7A7-07A8-85D6-3678A44C8E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AD2ACB2-F153-C598-0310-241A67C4F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3410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3D6D7-AA98-BE4C-9D8A-C762A0DCC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4FAEC06-6BCC-8784-B6EE-ADBA20241F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8048D2-18B1-C52C-E3C8-041DAD0F4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FBC5389-9986-AB8A-6C8F-1121A64113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57645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F9D74-D104-7101-B977-0177ACA30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CFEF3B-2E0E-474E-462B-C9A30CC75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CFB7F56-2ADE-8911-CFB1-C2D97F9FD9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89C21E-7220-0E79-F7F7-B0E0AEBBA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090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3D778-5390-94ED-E98E-340AB0ECF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221C28-F541-3130-C8DB-4A9DD6CE2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301426F-AFFE-E235-1260-687A7F6AC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ED1033-5A74-5090-C4DC-342A4AE63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65742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74EED-CAC4-F628-B026-436A17CEE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B6B06-03B1-EC47-FA3F-00BA4FF5D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37418-FC11-894F-82A7-4AAD640F3F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ED7411-E06E-C758-224A-B72B98802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650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4023D-0D5D-3428-A90D-070BFEE9B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D9E6236-4A5E-EEC3-EF68-27E456FAE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B622CDB-AF3D-D4E1-3759-72D53E235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5F613C-8BF4-CF54-04A3-747BF04C1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345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36EDD-D274-BC24-5949-CD9CB8627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E4722C5-CEA3-CFBD-A8C1-DDC9F44505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568E0E-CF07-7A05-CB2E-4FCF28607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687016-0FD0-2E20-9259-A9C23AF8E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8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877C7-6615-4D7C-9236-05778A5BA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952BB8-E792-CDA4-787F-9E97DE865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CC1901-8F6D-566C-5AF8-C535B4E07B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37EF3F-A27B-EBAF-0E70-B03A9E844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14824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BBF2B-C8F4-2473-D1DC-DFF57C0AA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138384-3756-80AD-1F80-2EE35FADD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F97A64-8259-C69B-7F03-82545682E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E02EB7-40BD-E12A-0F77-8289B9E8B5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29826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C2818-EBE0-7638-C253-FF68BB8DD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D8EDF1-EA83-2FE8-24F6-319F3DB46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6DA801-1D96-359B-9FFF-2A8D415D8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A30C0E-9D85-05A3-D947-4C2EF1F0A0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6587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92F52-DEAB-E31C-DCC5-220CEA1D6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49967E-2A5F-F166-16FE-3E8A2CEA0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98A64B-D166-AC1F-3F0C-F256ADE38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B4D4D7A-1599-3817-0D2B-363C51A31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83187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22DB1-7570-52BD-0C7B-197C78BFE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232A02-D688-04F5-8277-486753EA1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16D38-B298-F496-816A-62E30B31D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FF3F722-C36C-91CC-8C1F-AEE5B5B87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159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D8A7-F533-1F54-2D7E-CD125BB0E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B0A81C-90A8-FC65-2DB2-52141FA6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6E0FEE6-D38F-EE03-4246-262D1EB5A1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D0B4CF0-6479-21CB-F141-23097209E8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82872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DFE45-1740-6733-A0B1-646230A6B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854B6CC-52BC-015C-2383-8E4E64E88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B8CCFD-C353-BB65-A844-11B37715D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09E98E-EB59-96DC-AAC9-3FCDAB4838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4108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FD94B-BC8C-F3AB-88EE-0549AF87F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7C603A5-EF31-8AF1-43F9-693F49130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DAB745A-BE4E-1B73-7342-9429F0AAE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F555CE4-F6F9-E521-C334-301BE95D92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83372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4CB38-A128-884E-16E5-293B2A3CA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5DE229-CE74-195E-94EF-243D8AE2C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44A287-0EAF-D0D8-2DD1-61A4A68CA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0BF4E9-4ED2-3FF3-28F6-838019D65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174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43544-B6E2-8144-60A5-57FB58849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A286CE2-8FB6-07F1-A163-3CB99295C7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D34F773-F9F1-14D0-2511-623A1A0502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EDEFA4-9F88-5EEA-D1DE-6514BFFA45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213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25588-DBD2-1E6F-D2B1-B7CE34FED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858FE9-6F41-C7D2-B619-DE4E11D3F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AA0ED4D-BC18-E6F7-4916-0203A7DEA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D95118-4026-9D05-0DC1-CAAA3AF122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53391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18F14-804B-27E8-8B36-6B105022E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DA99A7-BA0C-B1EF-AF13-140E3DC81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933E6CA-2B2E-DFFB-4797-109621E1A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1CFB33E-26D9-0AB1-C64D-91D767F607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18414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620EA-52EA-37AD-029B-56A1E695C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E4FEF5-4095-1389-38B9-15FD55B04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F72334-069E-3EFF-CB21-655BC20FE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BD0B4A-3760-1A29-2CB9-4C7EEE7B2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0744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92BFD-3DF8-A4E3-71D0-D195F3619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5D6DC-4218-4A65-0A74-3C4871585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23B173C-F065-845E-48A8-B5DEF9F3E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D528AF-3C78-72C3-3505-8E92808F1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27833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291A9-7434-9571-6303-771307BF6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D6FE22-A70F-252A-4D61-B330541A2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B169E1-1297-1A1C-A5E0-C37C91682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AE061D-3690-8B13-359A-CD3D05C14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2470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6D6B0-240D-3925-3176-E92BAA69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9F8C87-675E-1D0E-9739-E94763DB4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A1D13B-4ABE-156E-8A8C-9FD8645EF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1D774E-6ABE-C1C1-C5CF-83B2BBC746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1083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2D668-A6BE-4902-8B7A-C6A0EA34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FB30DD-BAF2-653F-6D62-28301E3E0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7DDB4EA-58E2-B106-40EA-D7322AB47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25D750-0E63-A2DA-79DC-09E2B8F15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3531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2B1F9-E589-63D7-8164-E1003796B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EAD7A9-4C74-B8EC-1952-D00BAAFC0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87BD91-72F6-413B-CA67-AB64982C24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8C4C2B-D42E-E531-FFFA-AB85CFAD9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1558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6FC8E-8621-0B77-1F1F-59C4ACF80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65DF6D7-57C9-0626-189A-64CA202739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2E31E9A-4007-93E7-FCAF-6CFDBDE20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B3757F-A240-ACFA-E7CE-ED6D6510D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47491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A4821-B6F0-19B6-5776-32DD6D44D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26195-492E-91FE-4713-B2CBF3479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579931-EB7A-4D83-B084-08B815BEB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4436F33-4339-212A-ED8E-93839E435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2982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56583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F4D6-543E-D9B5-83B9-6F3E32844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92BE44-A845-DB92-F62E-BF387B459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D3712D-496A-C3AF-18DA-9DD8EF202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B210E0E-0695-B05C-9058-3191F3536A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903661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ACAFE-14CD-85D7-25B8-0A474B264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B7DCFD0-886F-E728-D6C3-204E83682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02D4E16-C4A0-14BA-1C1F-066836D67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BFD884-A2D0-14D0-65F6-EF339D12B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78574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9502E-2F98-9B3F-E07E-497CBFBE0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FD7647E-1169-1ED8-6778-0A6448ECA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8B27225-1CE1-D315-2ED3-647747F82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A4081F-5D57-295B-22DC-A35BB82EB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16672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1975-243F-341A-A0D9-D8D362707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6217CA-03C5-4588-964F-93119945F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4FA82E0-0674-AD42-A2CF-CF93F82A1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3269F0B-EE70-2FFE-328B-74020510C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555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4A010-FFA0-1DE0-2B0E-ED943330A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0F5120-1271-C2E7-BC0A-EF2AA16146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E7E8418-D558-39FF-E4CB-0558A6F70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EE2056A-0494-1463-2299-888904A82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26243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4631-BE17-3A61-BF33-5E7191277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883B4E-6860-AC69-5F94-89CFE9215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6F2A738-E6D2-5072-9108-0F819413A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4FCE9D7-FF67-40F7-4F8F-A297B337F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19953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9A6DB-282E-ECC8-B580-53323579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50779A2-A887-F2B2-8921-47CD8B2A7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C5F233-8C34-EC19-D7EE-B653205C6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2CA66A-980A-E8A3-0D15-6AB3C3AC70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99764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35471-EC7A-3F2F-58B9-F03D8D362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9851410-750D-FEF5-69BD-790614B852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85E2E5-47B5-10DE-F511-610A42361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0B9ED64-9E8E-35D5-0693-2157ECC935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504992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4487F-3AD7-78EF-1071-59C60D1A3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512369-897F-806A-C4E7-04C6DB09E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960F45F-758B-3C0F-563F-1220DA2725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0D13BBB-C60A-DA1B-9199-5EBFCA7686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836630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ED876-B13F-0447-02CD-48EE2799D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832D1F-C1E0-E85E-2814-BF87E0755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7A34C0-9CFD-A305-CB85-38865A8B66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A1F4A6-8DF6-6CF1-82A8-823D7C481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941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7BAD3-8652-0394-7E0B-8B4D01C41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012200-1561-5B3F-D670-DA7202D13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3B7AD8B-D1D4-F39D-EEE4-311B510EE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863570-EAD4-D608-F4D6-82C921388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94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34AD2-2E29-C72E-DEB3-7B7858F9C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77A706-91B4-59E2-7A95-2F5C21D97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71FE455-0EA1-DE88-DB4A-C8FE24608E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3D3AB5D-13C8-0DA7-672E-77EA4AB59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57536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CEFA5-50BA-4674-AF5E-C886CE1E1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17A9236-9CEA-4AA6-FB74-01E842CED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1E79824-50D4-9B9C-D5D2-03EE5A67DD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901F3D-DD35-11CE-2908-A514988EA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043310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34F2A-C2AF-CF4A-540F-3AC1D69ED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1E933A-0C28-0365-300B-9FA26DFB38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63B4BA-64B4-29EA-8E66-C2F30FD53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B095B7-61AA-1D36-4F94-66E0F0738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170962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FCAAB-E8AE-6316-E259-58755912D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71374B-B947-1E0C-D886-5A08D09196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05B52AD-3DD7-7A8A-53CB-EB6533D83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37263CA-1764-79FF-9DF3-B5ECE94365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90838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1FA71-EEBE-65C7-774B-F3F0C545D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D9069D-76B2-262D-8E47-1ED956788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F71934-652E-1C6C-5691-D973E7255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817F9E-A71E-DD2C-BCF7-AA5BAC07CE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06134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26AC1-B1CF-A02B-FA66-1407F5735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3E183A-4B3E-60DB-1568-77CF9FA104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E4FD040-F196-1559-196E-005A57521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4EE01DB-7478-EE83-60E4-BC858715AA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1855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78B06-53C6-83B2-514D-6DD5D988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A1EC3C-6EC4-22DD-B5C0-10EC1D87F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7C8A03-2D51-99A7-EF79-19A4E06CF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C54258-703B-0B1B-FBCF-A0850EC4B9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2625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D65F2-767B-D4D2-6439-057DE75AE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87894E-3BCA-C56A-4B57-D23F23846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182D8F-11CF-0B24-EB21-E078AA252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7B8CD-49DC-BA2A-632C-05AE7EACB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13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64E0-BC58-8DBA-565E-0BB2FE1BC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20D2AD6-0A94-BCF5-58DC-940912305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F951363-D57E-32B7-B8F0-D850BFD38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5B20D3-404C-93F7-2B8E-BDC1116F7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98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0.pn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7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10.png"/><Relationship Id="rId9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jpe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1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Il mio amico in forma</a:t>
            </a:r>
            <a:endParaRPr xmlns:a="http://schemas.openxmlformats.org/drawingml/2006/main"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381335" y="2211035"/>
            <a:ext cx="4403064" cy="1248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 xmlns:a="http://schemas.openxmlformats.org/drawingml/2006/main">
              <a:rPr lang="it" dirty="0">
                <a:latin typeface="Coolvetica"/>
              </a:rPr>
              <a:t>Come </a:t>
            </a:r>
            <a:r xmlns:a="http://schemas.openxmlformats.org/drawingml/2006/main">
              <a:rPr lang="it" dirty="0" err="1">
                <a:latin typeface="Coolvetica"/>
              </a:rPr>
              <a:t>avvicinarsi </a:t>
            </a:r>
            <a:r xmlns:a="http://schemas.openxmlformats.org/drawingml/2006/main">
              <a:rPr lang="it" dirty="0">
                <a:latin typeface="Coolvetica"/>
              </a:rPr>
              <a:t>a un giovane con un disturbo dell'immagine corporea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>
                <a:latin typeface="Coolvetica"/>
              </a:rPr>
              <a:t>Valerio Zaccaria, MD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 err="1">
                <a:latin typeface="Coolvetica"/>
              </a:rPr>
              <a:t>Psichiatra </a:t>
            </a:r>
            <a:endParaRPr xmlns:a="http://schemas.openxmlformats.org/drawingml/2006/main" lang="it-IT" sz="1800" dirty="0">
              <a:latin typeface="Coolvetica"/>
            </a:endParaRPr>
            <a:r xmlns:a="http://schemas.openxmlformats.org/drawingml/2006/main">
              <a:rPr lang="it" sz="1800" dirty="0">
                <a:latin typeface="Coolvetica"/>
              </a:rPr>
              <a:t>infantile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 err="1">
                <a:latin typeface="Coolvetica"/>
              </a:rPr>
              <a:t>Dottorando </a:t>
            </a:r>
            <a:r xmlns:a="http://schemas.openxmlformats.org/drawingml/2006/main">
              <a:rPr lang="it" sz="1800" dirty="0">
                <a:latin typeface="Coolvetica"/>
              </a:rPr>
              <a:t>di </a:t>
            </a:r>
            <a:r xmlns:a="http://schemas.openxmlformats.org/drawingml/2006/main">
              <a:rPr lang="it" sz="1800" dirty="0" err="1">
                <a:latin typeface="Coolvetica"/>
              </a:rPr>
              <a:t>Ricerca </a:t>
            </a:r>
            <a:r xmlns:a="http://schemas.openxmlformats.org/drawingml/2006/main">
              <a:rPr lang="it" sz="1800" dirty="0">
                <a:latin typeface="Coolvetica"/>
              </a:rPr>
              <a:t>in Clinica </a:t>
            </a:r>
            <a:r xmlns:a="http://schemas.openxmlformats.org/drawingml/2006/main">
              <a:rPr lang="it" sz="1800" dirty="0" err="1">
                <a:latin typeface="Coolvetica"/>
              </a:rPr>
              <a:t>Sperimentale</a:t>
            </a:r>
            <a:r xmlns:a="http://schemas.openxmlformats.org/drawingml/2006/main">
              <a:rPr lang="it" sz="1800" dirty="0">
                <a:latin typeface="Coolvetica"/>
              </a:rPr>
              <a:t> </a:t>
            </a:r>
            <a:r xmlns:a="http://schemas.openxmlformats.org/drawingml/2006/main">
              <a:rPr lang="it" sz="1800" dirty="0" err="1">
                <a:latin typeface="Coolvetica"/>
              </a:rPr>
              <a:t>Neuroscienze </a:t>
            </a:r>
            <a:r xmlns:a="http://schemas.openxmlformats.org/drawingml/2006/main">
              <a:rPr lang="it" sz="1800" dirty="0">
                <a:latin typeface="Coolvetica"/>
              </a:rPr>
              <a:t>e </a:t>
            </a:r>
            <a:r xmlns:a="http://schemas.openxmlformats.org/drawingml/2006/main">
              <a:rPr lang="it" sz="1800" dirty="0" err="1">
                <a:latin typeface="Coolvetica"/>
              </a:rPr>
              <a:t>psichiatria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>
                <a:latin typeface="Coolvetica"/>
              </a:rPr>
              <a:t>Dipartimento di </a:t>
            </a:r>
            <a:r xmlns:a="http://schemas.openxmlformats.org/drawingml/2006/main">
              <a:rPr lang="it" sz="1800" dirty="0" err="1">
                <a:latin typeface="Coolvetica"/>
              </a:rPr>
              <a:t>Neuroscienze Umane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>
                <a:latin typeface="Coolvetica"/>
              </a:rPr>
              <a:t>Sapienza Università di Roma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1F713-A71E-AE74-B84C-7A4CEF7D3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0A5FAE9-F4F9-B614-7296-384F2AE312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EED7B5A-33FF-D338-C30D-B7C5D0E21CF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99533B1-9CBE-0E98-1531-4D3A9C480C2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05B3F91-EB35-C965-1A31-54BCE3C2BB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F865ED4-228B-4A6B-8E26-6C85E8CB2C5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167E2AB-4CE5-1264-4674-108D32C93FF3}"/>
              </a:ext>
            </a:extLst>
          </p:cNvPr>
          <p:cNvSpPr txBox="1"/>
          <p:nvPr/>
        </p:nvSpPr>
        <p:spPr>
          <a:xfrm>
            <a:off x="856980" y="1086957"/>
            <a:ext cx="8717006" cy="342517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/>
              <a:t>Negli Stati Uniti, 1-2 studenti su 100 soffrono di disturbi alimentari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/>
              <a:t>Solo il 4% delle donne nel mondo si considera bella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/>
              <a:t>In uno studio condotto su oltre 1.200 ragazzi di età compresa tra 10 e 17 anni, il 72% ha affermato di sentirsi sottoposto a una pressione enorme per essere bello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/>
              <a:t>Si registra un aumento universale della pressione sulla bellezza e una diminuzione della fiducia in se stessi delle ragazze man mano che crescono.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A9FF490-8BCB-4035-F648-B14045CCF4B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Una questione complessa per i giovani</a:t>
            </a:r>
          </a:p>
        </p:txBody>
      </p:sp>
    </p:spTree>
    <p:extLst>
      <p:ext uri="{BB962C8B-B14F-4D97-AF65-F5344CB8AC3E}">
        <p14:creationId xmlns:p14="http://schemas.microsoft.com/office/powerpoint/2010/main" val="2327380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475C0-2908-5F30-B2BB-AC730BA9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23">
            <a:extLst>
              <a:ext uri="{FF2B5EF4-FFF2-40B4-BE49-F238E27FC236}">
                <a16:creationId xmlns:a16="http://schemas.microsoft.com/office/drawing/2014/main" id="{8C2196B0-B890-8C62-7AB2-C715B914DD9E}"/>
              </a:ext>
            </a:extLst>
          </p:cNvPr>
          <p:cNvSpPr txBox="1"/>
          <p:nvPr/>
        </p:nvSpPr>
        <p:spPr>
          <a:xfrm>
            <a:off x="378523" y="2053468"/>
            <a:ext cx="4307778" cy="2006700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individuali </a:t>
            </a: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: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  <a:ea typeface="Microsoft YaHei"/>
              </a:rPr>
              <a:t>Autostima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  <a:ea typeface="Microsoft YaHei"/>
              </a:rPr>
              <a:t>Tratti della </a:t>
            </a: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personalità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Interiorizzazione dell'aspetto e degli ideali di bellezza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</a:rPr>
              <a:t>Tendenze </a:t>
            </a: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di </a:t>
            </a: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confronto del corpo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E057910-76C1-ACA9-4D37-F3AD4673578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C474411-218C-8287-6B2D-15F517A5EF4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EC25D63-AB12-3E16-5281-ADD5BD8EA5D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D4B1678-B110-887F-4808-D254A8A7C0A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3EE8E75F-1EFB-F466-D1B9-3F4E1DAF0CB7}"/>
              </a:ext>
            </a:extLst>
          </p:cNvPr>
          <p:cNvSpPr txBox="1"/>
          <p:nvPr/>
        </p:nvSpPr>
        <p:spPr>
          <a:xfrm>
            <a:off x="2202984" y="4060166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Cosa influenza la BI?</a:t>
            </a:r>
          </a:p>
        </p:txBody>
      </p:sp>
      <p:pic>
        <p:nvPicPr>
          <p:cNvPr id="2" name="Picture 2" descr="How To Deal With Body Image Issues - Break Binge Eating">
            <a:extLst>
              <a:ext uri="{FF2B5EF4-FFF2-40B4-BE49-F238E27FC236}">
                <a16:creationId xmlns:a16="http://schemas.microsoft.com/office/drawing/2014/main" id="{0A19A759-A5DC-3FCA-ABDB-01CA0F254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60" y="292541"/>
            <a:ext cx="3556704" cy="14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23">
            <a:extLst>
              <a:ext uri="{FF2B5EF4-FFF2-40B4-BE49-F238E27FC236}">
                <a16:creationId xmlns:a16="http://schemas.microsoft.com/office/drawing/2014/main" id="{88A3FB46-36E3-9BA4-C510-7A142A0635DF}"/>
              </a:ext>
            </a:extLst>
          </p:cNvPr>
          <p:cNvSpPr txBox="1"/>
          <p:nvPr/>
        </p:nvSpPr>
        <p:spPr>
          <a:xfrm>
            <a:off x="5394324" y="2053467"/>
            <a:ext cx="4307778" cy="2006699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ambientali </a:t>
            </a: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: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  <a:ea typeface="Microsoft YaHei"/>
              </a:rPr>
              <a:t>Amici e colleghi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  <a:ea typeface="Microsoft YaHei"/>
              </a:rPr>
              <a:t>Famiglia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  <a:ea typeface="Microsoft YaHei"/>
              </a:rPr>
              <a:t>Allenatori e mentori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  <a:ea typeface="Microsoft YaHei"/>
              </a:rPr>
              <a:t>Modelli di ruolo</a:t>
            </a:r>
          </a:p>
          <a:p>
            <a:pPr xmlns:a="http://schemas.openxmlformats.org/drawingml/2006/main" marL="342900" indent="-342900">
              <a:buFontTx/>
              <a:buChar char="-"/>
            </a:pP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  <a:ea typeface="Microsoft YaHei"/>
              </a:rPr>
              <a:t>Media e cultura popolare</a:t>
            </a:r>
          </a:p>
        </p:txBody>
      </p:sp>
    </p:spTree>
    <p:extLst>
      <p:ext uri="{BB962C8B-B14F-4D97-AF65-F5344CB8AC3E}">
        <p14:creationId xmlns:p14="http://schemas.microsoft.com/office/powerpoint/2010/main" val="2817920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7078E-B237-89D2-1388-34DC7331D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FA13E5F-48C2-75BD-F967-5D8104A8F41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B6DF5-D3DF-A40A-5C55-387573FD38D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D73958E-D6A0-A565-F063-2B3D89959B8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63546A8-9708-FC71-E251-CFB698304F7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332768C-AF95-9519-528B-7357D247D13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17B37CD-13A7-A624-7682-BEA366639484}"/>
              </a:ext>
            </a:extLst>
          </p:cNvPr>
          <p:cNvSpPr txBox="1"/>
          <p:nvPr/>
        </p:nvSpPr>
        <p:spPr>
          <a:xfrm>
            <a:off x="4887600" y="1190184"/>
            <a:ext cx="4583426" cy="266220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Temperamento ansioso o perfezionista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Autostima e senso di efficacia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Prime esperienze (commenti, giudizi)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Qualsiasi trauma o presa in giro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E8BBB40-C29E-36BC-0792-66B997D433E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Fattori individuali</a:t>
            </a:r>
          </a:p>
        </p:txBody>
      </p:sp>
      <p:pic>
        <p:nvPicPr>
          <p:cNvPr id="5122" name="Picture 2" descr="190+ Boy Looking In Mirror Stock Illustrations, Royalty-Free Vector  Graphics &amp; Clip Art - iStock | Teenager looking in mirror, Child looking in  mirror, Girl looking in mirror">
            <a:extLst>
              <a:ext uri="{FF2B5EF4-FFF2-40B4-BE49-F238E27FC236}">
                <a16:creationId xmlns:a16="http://schemas.microsoft.com/office/drawing/2014/main" id="{91C27FEF-A514-8760-77E7-FB9D72966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5" y="1288315"/>
            <a:ext cx="4220253" cy="246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14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C4869-BE25-C4F2-0B1C-E92B160D3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BC4F7A-281B-FF84-3211-45E95A1FAE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DB5920B-7DD7-96BD-B4C5-4EC0CD79031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23E670D-2FAA-2644-9307-B15F8A72152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6442DD4-78C4-58AA-0DAB-C92BB8B017C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C81FBC2-C0A4-F5EA-BB01-1489159FCA4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F90D3D-72B5-D21F-C962-F7069083F507}"/>
              </a:ext>
            </a:extLst>
          </p:cNvPr>
          <p:cNvSpPr txBox="1"/>
          <p:nvPr/>
        </p:nvSpPr>
        <p:spPr>
          <a:xfrm>
            <a:off x="856980" y="1086957"/>
            <a:ext cx="4246648" cy="326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Commenti dei genitori su peso/appetito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Stile educativo (controllante vs. accettante)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Modelli familiari di cura del corpo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Relazioni disfunzionali = bassa autostima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669871C-3118-5D88-1DA4-26413C8449F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Il peso degli sguardi familiari</a:t>
            </a:r>
          </a:p>
        </p:txBody>
      </p:sp>
      <p:pic>
        <p:nvPicPr>
          <p:cNvPr id="6146" name="Picture 2" descr="7,200+ Family Dinner Stock Illustrations, Royalty-Free Vector Graphics &amp;  Clip Art - iStock | Family dinner restaurant, Dinner table, Dinner party">
            <a:extLst>
              <a:ext uri="{FF2B5EF4-FFF2-40B4-BE49-F238E27FC236}">
                <a16:creationId xmlns:a16="http://schemas.microsoft.com/office/drawing/2014/main" id="{A55EB25E-2113-2FCE-F297-FF2C73098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8" y="1291507"/>
            <a:ext cx="4648116" cy="290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866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F3764-95E1-5350-5830-2F77EC98E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A5D436B-619E-A4B4-3CED-85AC439F071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9AFC4F8-DD71-86C3-8371-CA93427C284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B5112FC-5F4A-101F-E519-F920DEEF792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348DAE4-6041-93AB-38B7-9FBE8618B66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C9C24B3-0856-10EF-AB2E-0BC175A92BB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DA1212B-15F2-B8A0-F859-EB0D4553F6BC}"/>
              </a:ext>
            </a:extLst>
          </p:cNvPr>
          <p:cNvSpPr txBox="1"/>
          <p:nvPr/>
        </p:nvSpPr>
        <p:spPr>
          <a:xfrm>
            <a:off x="856980" y="1086956"/>
            <a:ext cx="5061490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Commenti tra amici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Condivisione di foto e selfie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Confronti su prestazioni, misure, peso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Il gruppo come rinforzo o minaccia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14DB50C-4464-3006-B371-48C9307378B1}"/>
              </a:ext>
            </a:extLst>
          </p:cNvPr>
          <p:cNvSpPr txBox="1"/>
          <p:nvPr/>
        </p:nvSpPr>
        <p:spPr>
          <a:xfrm>
            <a:off x="609598" y="497514"/>
            <a:ext cx="730634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Confronto e competizione tra pari</a:t>
            </a:r>
          </a:p>
        </p:txBody>
      </p:sp>
      <p:pic>
        <p:nvPicPr>
          <p:cNvPr id="7170" name="Picture 2" descr="Group Fitness Coach: Over 1,132 Royalty-Free Licensable Stock Illustrations  &amp; Drawings | Shutterstock">
            <a:extLst>
              <a:ext uri="{FF2B5EF4-FFF2-40B4-BE49-F238E27FC236}">
                <a16:creationId xmlns:a16="http://schemas.microsoft.com/office/drawing/2014/main" id="{9E0AE7D6-F647-091C-7489-35FB0DA82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4"/>
          <a:stretch/>
        </p:blipFill>
        <p:spPr bwMode="auto">
          <a:xfrm>
            <a:off x="6263351" y="1595999"/>
            <a:ext cx="3305175" cy="246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50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320C5-AF2A-C18E-05E9-F4CEAC8E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0E2FB66-E501-4FC0-841D-66C63500AB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A93614D-4AEB-E982-AB0D-3C8ACDC3C4E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27F67AD-A4B3-E7AD-CB0C-13CD6841B45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15A054F-ED65-37B9-A5E2-DC85CEC03BC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234211D-6745-CC02-6F41-26A773E85F9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9BE34A-04E0-F9AC-54EC-73244ACF4137}"/>
              </a:ext>
            </a:extLst>
          </p:cNvPr>
          <p:cNvSpPr txBox="1"/>
          <p:nvPr/>
        </p:nvSpPr>
        <p:spPr>
          <a:xfrm>
            <a:off x="609599" y="1245503"/>
            <a:ext cx="4688707" cy="245681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Immagini filtrate e idealizzate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Influencer del fitness e modelli irraggiungibili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 piace e commenti come misura del valore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Controllo costante del corpo e insicurezza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29D2860-B1B5-7CD9-3243-F7A40946D0A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Lo specchio digitale</a:t>
            </a:r>
          </a:p>
        </p:txBody>
      </p:sp>
      <p:pic>
        <p:nvPicPr>
          <p:cNvPr id="11" name="Immagine 10" descr="Immagine che contiene testo, persona, muscolo, uomo&#10;&#10;Il contenuto generato dall'IA potrebbe non essere corretto.">
            <a:extLst>
              <a:ext uri="{FF2B5EF4-FFF2-40B4-BE49-F238E27FC236}">
                <a16:creationId xmlns:a16="http://schemas.microsoft.com/office/drawing/2014/main" id="{C362F274-DB18-1024-FF2E-B14B14F361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" b="9491"/>
          <a:stretch/>
        </p:blipFill>
        <p:spPr>
          <a:xfrm>
            <a:off x="8597437" y="121258"/>
            <a:ext cx="1252415" cy="2292348"/>
          </a:xfrm>
          <a:prstGeom prst="rect">
            <a:avLst/>
          </a:prstGeom>
        </p:spPr>
      </p:pic>
      <p:pic>
        <p:nvPicPr>
          <p:cNvPr id="7" name="Immagine 6" descr="Immagine che contiene testo, uomo, persona, muscolo&#10;&#10;Il contenuto generato dall'IA potrebbe non essere corretto.">
            <a:extLst>
              <a:ext uri="{FF2B5EF4-FFF2-40B4-BE49-F238E27FC236}">
                <a16:creationId xmlns:a16="http://schemas.microsoft.com/office/drawing/2014/main" id="{CF5B4A0F-36D3-49C7-92A9-A1F80FD443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" b="9323"/>
          <a:stretch/>
        </p:blipFill>
        <p:spPr>
          <a:xfrm>
            <a:off x="7425773" y="927412"/>
            <a:ext cx="1366454" cy="2504085"/>
          </a:xfrm>
          <a:prstGeom prst="rect">
            <a:avLst/>
          </a:prstGeom>
        </p:spPr>
      </p:pic>
      <p:pic>
        <p:nvPicPr>
          <p:cNvPr id="9" name="Immagine 8" descr="Immagine che contiene testo, uomo, schermata, persona&#10;&#10;Il contenuto generato dall'IA potrebbe non essere corretto.">
            <a:extLst>
              <a:ext uri="{FF2B5EF4-FFF2-40B4-BE49-F238E27FC236}">
                <a16:creationId xmlns:a16="http://schemas.microsoft.com/office/drawing/2014/main" id="{6B20CF48-8CEB-6C77-89E5-BD9438A6C6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" b="8852"/>
          <a:stretch/>
        </p:blipFill>
        <p:spPr>
          <a:xfrm>
            <a:off x="6603312" y="121258"/>
            <a:ext cx="1182664" cy="2198267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93D31DE0-C122-65E0-D25E-9E89A0B3DD6F}"/>
              </a:ext>
            </a:extLst>
          </p:cNvPr>
          <p:cNvSpPr txBox="1"/>
          <p:nvPr/>
        </p:nvSpPr>
        <p:spPr>
          <a:xfrm>
            <a:off x="1863652" y="3902969"/>
            <a:ext cx="84963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400" b="0" u="none" strike="noStrike" dirty="0">
                <a:solidFill>
                  <a:srgbClr val="E98E24"/>
                </a:solidFill>
                <a:uFillTx/>
                <a:latin typeface="Coolvetica"/>
              </a:rPr>
              <a:t>I social media sono una piattaforma in cui le persone diffondono bugie su se stesse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7ED7AB-636C-4CA5-AA25-04DF0F078F91}"/>
              </a:ext>
            </a:extLst>
          </p:cNvPr>
          <p:cNvSpPr txBox="1"/>
          <p:nvPr/>
        </p:nvSpPr>
        <p:spPr>
          <a:xfrm>
            <a:off x="7946638" y="4430608"/>
            <a:ext cx="1175187" cy="38676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b="0" i="1" u="none" strike="noStrike" dirty="0">
                <a:solidFill>
                  <a:srgbClr val="000000"/>
                </a:solidFill>
                <a:uFillTx/>
                <a:latin typeface="Coolvetica"/>
              </a:rPr>
              <a:t>LG Davis</a:t>
            </a:r>
          </a:p>
        </p:txBody>
      </p:sp>
      <p:pic>
        <p:nvPicPr>
          <p:cNvPr id="26626" name="Picture 2" descr="cartoon quotation marks 12352676 Vector Art at Vecteezy">
            <a:extLst>
              <a:ext uri="{FF2B5EF4-FFF2-40B4-BE49-F238E27FC236}">
                <a16:creationId xmlns:a16="http://schemas.microsoft.com/office/drawing/2014/main" id="{B1ED0DE9-6821-2740-84B5-EE71F529DF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35" b="46805"/>
          <a:stretch/>
        </p:blipFill>
        <p:spPr bwMode="auto">
          <a:xfrm>
            <a:off x="1550579" y="3912098"/>
            <a:ext cx="313073" cy="2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artoon quotation marks 12352676 Vector Art at Vecteezy">
            <a:extLst>
              <a:ext uri="{FF2B5EF4-FFF2-40B4-BE49-F238E27FC236}">
                <a16:creationId xmlns:a16="http://schemas.microsoft.com/office/drawing/2014/main" id="{F01D0D15-1279-ACFE-B8A3-8CC9B510D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2" t="45144"/>
          <a:stretch/>
        </p:blipFill>
        <p:spPr bwMode="auto">
          <a:xfrm>
            <a:off x="3420265" y="4525948"/>
            <a:ext cx="366838" cy="19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11" descr="Immagine che contiene testo, schermata, vestiti, Viso umano&#10;&#10;Il contenuto generato dall'IA potrebbe non essere corretto.">
            <a:extLst>
              <a:ext uri="{FF2B5EF4-FFF2-40B4-BE49-F238E27FC236}">
                <a16:creationId xmlns:a16="http://schemas.microsoft.com/office/drawing/2014/main" id="{C302926A-41C9-DE36-CDE5-9F766D03778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6" b="10254"/>
          <a:stretch/>
        </p:blipFill>
        <p:spPr>
          <a:xfrm>
            <a:off x="4847138" y="128079"/>
            <a:ext cx="1366454" cy="2219218"/>
          </a:xfrm>
          <a:prstGeom prst="rect">
            <a:avLst/>
          </a:prstGeom>
        </p:spPr>
      </p:pic>
      <p:pic>
        <p:nvPicPr>
          <p:cNvPr id="14" name="Immagine 13" descr="Immagine che contiene testo, schermata, persona, Gomito&#10;&#10;Il contenuto generato dall'IA potrebbe non essere corretto.">
            <a:extLst>
              <a:ext uri="{FF2B5EF4-FFF2-40B4-BE49-F238E27FC236}">
                <a16:creationId xmlns:a16="http://schemas.microsoft.com/office/drawing/2014/main" id="{4E2B1EA9-0046-3CF8-7901-D34BF839ED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6" b="9967"/>
          <a:stretch/>
        </p:blipFill>
        <p:spPr>
          <a:xfrm>
            <a:off x="5638241" y="1531620"/>
            <a:ext cx="1389681" cy="229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5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E20EE-B670-D5E0-2687-1E08C1DEC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1,400+ Woman Measuring Waist Stock Illustrations, Royalty-Free Vector  Graphics &amp; Clip Art - iStock | Senior woman measuring waist, Overweight  woman measuring waist, Mature woman measuring waist">
            <a:extLst>
              <a:ext uri="{FF2B5EF4-FFF2-40B4-BE49-F238E27FC236}">
                <a16:creationId xmlns:a16="http://schemas.microsoft.com/office/drawing/2014/main" id="{C3E46B2A-206A-7865-6517-C9E6AD938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b="10941"/>
          <a:stretch/>
        </p:blipFill>
        <p:spPr bwMode="auto">
          <a:xfrm>
            <a:off x="6079960" y="2432554"/>
            <a:ext cx="2968348" cy="23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Smiling boy child show muscles dream of becoming big and strong. Happy kid  imagine himself feeling strong and powerful. Vector illustration. 18776893  Vector Art at Vecteezy">
            <a:extLst>
              <a:ext uri="{FF2B5EF4-FFF2-40B4-BE49-F238E27FC236}">
                <a16:creationId xmlns:a16="http://schemas.microsoft.com/office/drawing/2014/main" id="{B22892C5-F40D-ADEC-C2CA-AA7037A68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21" y="345114"/>
            <a:ext cx="2873616" cy="19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0DF9F4-42F9-BD80-75D1-6466D33EF1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5FDD10-72C6-68E7-DCAE-8033451B48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8F80ECC-716C-E6F9-4CFE-6FBFEDE27E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EDFBDA-FF84-1778-769E-905E34E115D1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3BB588A-30A6-CF77-FB7E-231E272C27A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E7FD2FB-6125-D494-6DFC-9303EDE9C56D}"/>
              </a:ext>
            </a:extLst>
          </p:cNvPr>
          <p:cNvSpPr txBox="1"/>
          <p:nvPr/>
        </p:nvSpPr>
        <p:spPr>
          <a:xfrm>
            <a:off x="872930" y="1086957"/>
            <a:ext cx="562888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Ragazze: pelle sottile e liscia, curve proporzionate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Ragazzi: muscolosità, forza, niente grasso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Pressione diversa, stessi rischi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La bigoressia è un disturbo emergente nei maschi!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CFC8AB3-00AE-E257-C31F-29ED105211C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Ragazzi contro ragazze: pressione diversa</a:t>
            </a:r>
            <a:endParaRPr xmlns:a="http://schemas.openxmlformats.org/drawingml/2006/main"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482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6403B-6584-9635-78BD-31293D19F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75A1F3B-76E6-02A6-B478-106ADBB83F2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C0DB8-3592-2B57-FC5E-38B0C4C25BB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EF32A5B-1647-7D3C-8025-F43FFBE0E20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1488E50-D3B6-8DDE-0B7E-A8A984DDAE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76B3F-9B33-C229-2624-1B6558636D1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7B5C9BF-2BC6-28E5-DE7A-DC54023BF5A2}"/>
              </a:ext>
            </a:extLst>
          </p:cNvPr>
          <p:cNvSpPr txBox="1"/>
          <p:nvPr/>
        </p:nvSpPr>
        <p:spPr>
          <a:xfrm>
            <a:off x="856980" y="1086956"/>
            <a:ext cx="6711262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Rapidi cambiamenti corporei che spesso vengono percepiti come "disarmonici </a:t>
            </a: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La costruzione dell'identità anche attraverso il corpo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Aumenta il confronto, diminuisce la tolleranza alla frustrazione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Il corpo come 'campo di battaglia'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454907A-6F6B-2399-D80C-9F1B92A982D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Adolescenza: identità e tempesta corporea</a:t>
            </a:r>
          </a:p>
        </p:txBody>
      </p:sp>
      <p:pic>
        <p:nvPicPr>
          <p:cNvPr id="9218" name="Picture 2" descr="120+ Body Dysmorphia Stock Illustrations, Royalty-Free Vector Graphics &amp;  Clip Art - iStock | Male body dysmorphia, Body dysmorphia man">
            <a:extLst>
              <a:ext uri="{FF2B5EF4-FFF2-40B4-BE49-F238E27FC236}">
                <a16:creationId xmlns:a16="http://schemas.microsoft.com/office/drawing/2014/main" id="{869E99DD-BD19-2FEE-2CD8-706340DF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400" y="2214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732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46BF0-2BB1-832F-8A58-0DD03BB93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50 Gym Quotes to Keep You Motivated During Workouts 2025">
            <a:extLst>
              <a:ext uri="{FF2B5EF4-FFF2-40B4-BE49-F238E27FC236}">
                <a16:creationId xmlns:a16="http://schemas.microsoft.com/office/drawing/2014/main" id="{D16A3FFE-8CED-1ED2-C098-CD822523D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07" y="1386917"/>
            <a:ext cx="5184030" cy="290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990CCD6-DFEC-E6DC-9534-D04F7BBD67B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04E4F4A-DB30-037C-06CB-8A16D113D28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1D9BED-6171-B0DA-9DA7-FA841A002C8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7B9C538-7924-2193-8AF2-A127BD4D85B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664BF46-2DBC-AAA3-7CA6-F8DFD10E574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F1CADD3-0BD4-381C-6E1B-A9369EA6F3EE}"/>
              </a:ext>
            </a:extLst>
          </p:cNvPr>
          <p:cNvSpPr txBox="1"/>
          <p:nvPr/>
        </p:nvSpPr>
        <p:spPr>
          <a:xfrm>
            <a:off x="856980" y="1086956"/>
            <a:ext cx="3619327" cy="348393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" </a:t>
            </a: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Allenarsi fa sempre bene" → non sempre vero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Sovrapposizione tra salute e aspetto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L'estetica venduta come benessere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" </a:t>
            </a: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Nessun dolore, nessun guadagno": una trappola mentale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3FB6529-28E5-DFE0-A5C2-B6725851E575}"/>
              </a:ext>
            </a:extLst>
          </p:cNvPr>
          <p:cNvSpPr txBox="1"/>
          <p:nvPr/>
        </p:nvSpPr>
        <p:spPr>
          <a:xfrm>
            <a:off x="609599" y="497514"/>
            <a:ext cx="954981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Fitness e dismorfismo corporeo: il rischio di un messaggio sbagliato</a:t>
            </a:r>
          </a:p>
        </p:txBody>
      </p:sp>
    </p:spTree>
    <p:extLst>
      <p:ext uri="{BB962C8B-B14F-4D97-AF65-F5344CB8AC3E}">
        <p14:creationId xmlns:p14="http://schemas.microsoft.com/office/powerpoint/2010/main" val="515310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94FB0-E131-B6F4-738D-CC0F58968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4BA09ED5-AC48-98DE-21EB-6B6BE6F5D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58" y="196337"/>
            <a:ext cx="3236906" cy="527787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8373424-5F81-7893-7997-5C1E8E6B42A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2939E65-5A9C-3801-CFA5-9D302B9B460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1966B70-76AD-05FE-8515-C327D84B85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671D90-6CF9-A435-CE8B-FAEA08E19CA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D3DE430F-46CB-40BC-CD6B-29DF6856D12E}"/>
              </a:ext>
            </a:extLst>
          </p:cNvPr>
          <p:cNvSpPr txBox="1"/>
          <p:nvPr/>
        </p:nvSpPr>
        <p:spPr>
          <a:xfrm>
            <a:off x="5311875" y="1636858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3600" dirty="0">
                <a:solidFill>
                  <a:srgbClr val="E98E24"/>
                </a:solidFill>
                <a:latin typeface="Coolvetica"/>
              </a:rPr>
              <a:t>Come riconoscere un disturbo dell'intestino tenue</a:t>
            </a:r>
            <a:endParaRPr xmlns:a="http://schemas.openxmlformats.org/drawingml/2006/main"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71258F8-C7E2-27DB-4336-CB6BB7288A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42672" y="802314"/>
            <a:ext cx="2726266" cy="3505200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8D56ACA0-C25C-DB6B-B1CE-308A90013FC8}"/>
              </a:ext>
            </a:extLst>
          </p:cNvPr>
          <p:cNvSpPr txBox="1"/>
          <p:nvPr/>
        </p:nvSpPr>
        <p:spPr>
          <a:xfrm>
            <a:off x="428624" y="-115983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il disagio è davanti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ai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tuoi occhi</a:t>
            </a:r>
          </a:p>
        </p:txBody>
      </p:sp>
      <p:sp>
        <p:nvSpPr>
          <p:cNvPr id="6" name="CuadroTexto 23">
            <a:extLst>
              <a:ext uri="{FF2B5EF4-FFF2-40B4-BE49-F238E27FC236}">
                <a16:creationId xmlns:a16="http://schemas.microsoft.com/office/drawing/2014/main" id="{1D07FC01-782B-835A-CFD1-1B1A4E965BB6}"/>
              </a:ext>
            </a:extLst>
          </p:cNvPr>
          <p:cNvSpPr txBox="1"/>
          <p:nvPr/>
        </p:nvSpPr>
        <p:spPr>
          <a:xfrm>
            <a:off x="856980" y="5794830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anni, visibilmente sottopeso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Allenamento quotidiano, niente carboidrati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 con orgoglio: "Sono determinata"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Famiglia preoccupata ma impotente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4" name="Immagine 3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9CF1881B-A944-A929-A2F3-F95CDCF6E4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22058" y="364515"/>
            <a:ext cx="2628666" cy="39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79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79B4D-67B5-C0B6-F3EE-27AE02CFC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140A5E3A-82FE-55EA-DE4C-E9EAB7E7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282" y="133830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C0E1740-71BC-7C48-0926-C0D1A03B3E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7E2D13C-79FE-3BA5-2BF8-1E82154AD4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F4876A-FA36-85DC-4BB4-F2D52FE7E7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088FD0A-CC45-D416-6807-2CA4947233C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4137840-7D28-CE4B-8A2D-6F9B256247C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BDEC54F-DA8B-0E52-F774-FDE15D464D5E}"/>
              </a:ext>
            </a:extLst>
          </p:cNvPr>
          <p:cNvSpPr txBox="1"/>
          <p:nvPr/>
        </p:nvSpPr>
        <p:spPr>
          <a:xfrm>
            <a:off x="856980" y="1086956"/>
            <a:ext cx="8193502" cy="292092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Scopri cos'è l'immagine corporea e come viene influenzata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Riconoscere, comprendere e supportare adeguatamente i giovani che lottano con un disturbo dell'immagine corporea (BI)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Scopri cosa cercare e come ascoltarli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Sapere quando e dove indirizzare i giovani che hanno bisogno di aiuto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45BB8-D29F-0531-61B7-6E2B690939F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Obiettivi di apprendimento</a:t>
            </a:r>
          </a:p>
        </p:txBody>
      </p:sp>
    </p:spTree>
    <p:extLst>
      <p:ext uri="{BB962C8B-B14F-4D97-AF65-F5344CB8AC3E}">
        <p14:creationId xmlns:p14="http://schemas.microsoft.com/office/powerpoint/2010/main" val="3030702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20382-1202-5365-4269-0758165E8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vestiti, persona, maglione, capispalla&#10;&#10;Il contenuto generato dall'IA potrebbe non essere corretto.">
            <a:extLst>
              <a:ext uri="{FF2B5EF4-FFF2-40B4-BE49-F238E27FC236}">
                <a16:creationId xmlns:a16="http://schemas.microsoft.com/office/drawing/2014/main" id="{4CD4CEC7-57F0-CBAF-65B7-304016FF3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593" y="386538"/>
            <a:ext cx="2628666" cy="3942999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8525E5-82FA-D085-8407-65B8FC1F1E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CE91E3A-F8EE-6CEC-A147-53CE450C926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DE86CD-F884-E66E-6EEF-B0086B2B3B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2099B57-045A-691C-5356-D1341D24A8A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116C5A5-DC41-93DC-DA20-3914B7F74B8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il disagio è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davanti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te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sì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F2594AB-5C42-AD4E-FD9F-5FABAA9D2282}"/>
              </a:ext>
            </a:extLst>
          </p:cNvPr>
          <p:cNvSpPr txBox="1"/>
          <p:nvPr/>
        </p:nvSpPr>
        <p:spPr>
          <a:xfrm>
            <a:off x="856980" y="1086956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anni, visibilmente sottopeso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Allenamento quotidiano, niente carboidrati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 con orgoglio: "Sono determinata"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Famiglia preoccupata ma impotente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6" name="CuadroTexto 22">
            <a:extLst>
              <a:ext uri="{FF2B5EF4-FFF2-40B4-BE49-F238E27FC236}">
                <a16:creationId xmlns:a16="http://schemas.microsoft.com/office/drawing/2014/main" id="{4A66C836-A38E-876E-59CB-B91E8D4FD962}"/>
              </a:ext>
            </a:extLst>
          </p:cNvPr>
          <p:cNvSpPr txBox="1"/>
          <p:nvPr/>
        </p:nvSpPr>
        <p:spPr>
          <a:xfrm>
            <a:off x="5040000" y="-1100061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i muscoli diventano una prigione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6F350ED9-2358-3F70-C030-5ED2E06160FB}"/>
              </a:ext>
            </a:extLst>
          </p:cNvPr>
          <p:cNvSpPr txBox="1"/>
          <p:nvPr/>
        </p:nvSpPr>
        <p:spPr>
          <a:xfrm>
            <a:off x="3919379" y="5877585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anni, passa ore in palestra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Mangia solo "pulito", conta le proteine e le kcal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anabolizzanti 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"leggeri"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ti senti mai abbastanza grande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3" name="Immagine 2" descr="Immagine che contiene disegno, clipart, illustrazione, schizzo&#10;&#10;Descrizione generata automaticamente">
            <a:extLst>
              <a:ext uri="{FF2B5EF4-FFF2-40B4-BE49-F238E27FC236}">
                <a16:creationId xmlns:a16="http://schemas.microsoft.com/office/drawing/2014/main" id="{6001081D-1FB5-E9F4-A820-AB2791CA41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94" y="5697360"/>
            <a:ext cx="3236906" cy="5277875"/>
          </a:xfrm>
          <a:prstGeom prst="rect">
            <a:avLst/>
          </a:prstGeom>
        </p:spPr>
      </p:pic>
      <p:sp>
        <p:nvSpPr>
          <p:cNvPr id="4" name="CuadroTexto 22">
            <a:extLst>
              <a:ext uri="{FF2B5EF4-FFF2-40B4-BE49-F238E27FC236}">
                <a16:creationId xmlns:a16="http://schemas.microsoft.com/office/drawing/2014/main" id="{AB7F7724-EEE7-9F79-9FA6-5CA339334693}"/>
              </a:ext>
            </a:extLst>
          </p:cNvPr>
          <p:cNvSpPr txBox="1"/>
          <p:nvPr/>
        </p:nvSpPr>
        <p:spPr>
          <a:xfrm>
            <a:off x="5446411" y="7137881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3600" dirty="0">
                <a:solidFill>
                  <a:srgbClr val="E98E24"/>
                </a:solidFill>
                <a:latin typeface="Coolvetica"/>
              </a:rPr>
              <a:t>Come riconoscere un disturbo dell'intestino tenue</a:t>
            </a:r>
            <a:endParaRPr xmlns:a="http://schemas.openxmlformats.org/drawingml/2006/main"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B2E71D8-BA2B-B08D-7AF4-975D1E5ED125}"/>
              </a:ext>
            </a:extLst>
          </p:cNvPr>
          <p:cNvSpPr txBox="1"/>
          <p:nvPr/>
        </p:nvSpPr>
        <p:spPr>
          <a:xfrm>
            <a:off x="7081451" y="4072470"/>
            <a:ext cx="123869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2400" dirty="0">
                <a:latin typeface="Coolvetica"/>
              </a:rPr>
              <a:t>Sofia</a:t>
            </a:r>
            <a:endParaRPr xmlns:a="http://schemas.openxmlformats.org/drawingml/2006/main" lang="it-IT" dirty="0">
              <a:latin typeface="Coolvetica"/>
            </a:endParaRPr>
          </a:p>
        </p:txBody>
      </p:sp>
      <p:pic>
        <p:nvPicPr>
          <p:cNvPr id="11" name="Immagine 10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ECC81CB6-3A5C-71A1-F808-080CA36E82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514608" y="747377"/>
            <a:ext cx="2370617" cy="355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4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E563B-7F21-5601-5508-8D1F7AFF6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muscolo, Petto, persona, Petto nudo&#10;&#10;Il contenuto generato dall'IA potrebbe non essere corretto.">
            <a:extLst>
              <a:ext uri="{FF2B5EF4-FFF2-40B4-BE49-F238E27FC236}">
                <a16:creationId xmlns:a16="http://schemas.microsoft.com/office/drawing/2014/main" id="{52E41892-57A3-D9FA-EBF4-8585205FF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15" y="760000"/>
            <a:ext cx="2370617" cy="355592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5560FD6-27AC-1D5B-C145-57D24CA1B12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9306B8D-7803-98C5-0B52-3AF861D332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D462CE0-CD15-E5BF-E8EC-050B27BF45E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8372D6B-6D8F-7BFA-B544-EFA71B2FA9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CuadroTexto 22">
            <a:extLst>
              <a:ext uri="{FF2B5EF4-FFF2-40B4-BE49-F238E27FC236}">
                <a16:creationId xmlns:a16="http://schemas.microsoft.com/office/drawing/2014/main" id="{9B3CEC5A-4DFE-E6F2-6E12-7DF095935B81}"/>
              </a:ext>
            </a:extLst>
          </p:cNvPr>
          <p:cNvSpPr txBox="1"/>
          <p:nvPr/>
        </p:nvSpPr>
        <p:spPr>
          <a:xfrm>
            <a:off x="5040000" y="438922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i muscoli diventano una prigione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0F4198BA-8735-976E-29E1-1798DA010D2B}"/>
              </a:ext>
            </a:extLst>
          </p:cNvPr>
          <p:cNvSpPr txBox="1"/>
          <p:nvPr/>
        </p:nvSpPr>
        <p:spPr>
          <a:xfrm>
            <a:off x="3919379" y="1449941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anni, passa ore in palestra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Mangia solo cibo </a:t>
            </a: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" </a:t>
            </a: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sano", conta le proteine e le kcal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anabolizzanti 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"leggeri"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mi sento mai abbastanza forte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075480F-7C71-7EB5-31E4-BF3A82129191}"/>
              </a:ext>
            </a:extLst>
          </p:cNvPr>
          <p:cNvSpPr txBox="1"/>
          <p:nvPr/>
        </p:nvSpPr>
        <p:spPr>
          <a:xfrm>
            <a:off x="2003484" y="4085093"/>
            <a:ext cx="103227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2400" dirty="0">
                <a:latin typeface="Coolvetica"/>
              </a:rPr>
              <a:t>Massimo</a:t>
            </a:r>
            <a:endParaRPr xmlns:a="http://schemas.openxmlformats.org/drawingml/2006/main" lang="it-IT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31821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F21E7-2BF7-6B60-2F06-775396C7A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A32BF1D-7468-374B-118F-F9441CEEC3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D443D07-A9F6-B2EF-01B9-125BAED9742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E5BB454-3824-8C06-B6B9-05D65C3EE16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60CF165-C616-25F9-07A4-BDAFC0F0C08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A0765C1-15F1-2326-45E8-CABB3667752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FAFC0AC-872F-FC84-767C-5C20D06EF69D}"/>
              </a:ext>
            </a:extLst>
          </p:cNvPr>
          <p:cNvSpPr txBox="1"/>
          <p:nvPr/>
        </p:nvSpPr>
        <p:spPr>
          <a:xfrm>
            <a:off x="856980" y="1086957"/>
            <a:ext cx="5839961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Controllo ossessivo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Usare il corpo per regolare le emozioni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Bassa autostima mascherata da determinazione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Identità appesa al peso/prestazioni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6C52F71-772C-9B29-D6DB-7DD473C37DF1}"/>
              </a:ext>
            </a:extLst>
          </p:cNvPr>
          <p:cNvSpPr txBox="1"/>
          <p:nvPr/>
        </p:nvSpPr>
        <p:spPr>
          <a:xfrm>
            <a:off x="609598" y="497514"/>
            <a:ext cx="865135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Dietro l'apparenza, la stessa dinamica</a:t>
            </a:r>
          </a:p>
        </p:txBody>
      </p:sp>
      <p:pic>
        <p:nvPicPr>
          <p:cNvPr id="1026" name="Picture 2" descr="330+ Low Self Esteem Cartoon Stock Illustrations, Royalty-Free Vector  Graphics &amp; Clip Art - iStock">
            <a:extLst>
              <a:ext uri="{FF2B5EF4-FFF2-40B4-BE49-F238E27FC236}">
                <a16:creationId xmlns:a16="http://schemas.microsoft.com/office/drawing/2014/main" id="{74A2C6D4-9E56-18B9-E05B-5B0F992EB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74" y="1649653"/>
            <a:ext cx="3017051" cy="237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310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96C17-CE0E-9CE2-5E75-7DCAE6B71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8ECD7D4-17A2-B2B8-EADA-9F43805DDA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62FC106-586D-A203-48AF-19758517D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716D925-528F-0879-E365-69AF05614B8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A8AB291-7133-7557-4925-D8ABB7B5A54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0463DE9-0A03-B9F9-EF26-F46DAC8537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F0E800F-FBEA-39DB-170B-CD7E60030ADD}"/>
              </a:ext>
            </a:extLst>
          </p:cNvPr>
          <p:cNvSpPr txBox="1"/>
          <p:nvPr/>
        </p:nvSpPr>
        <p:spPr>
          <a:xfrm>
            <a:off x="856980" y="1086956"/>
            <a:ext cx="3127646" cy="368643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Clienti apparentemente "normali"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Allenamento </a:t>
            </a: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rigoroso ma </a:t>
            </a: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" sano"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Dieta controllata, ma 'senza eccessi'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Comportamenti sottili e meno visibili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FE8DAC9-8398-2A7F-A8CD-A75770021676}"/>
              </a:ext>
            </a:extLst>
          </p:cNvPr>
          <p:cNvSpPr txBox="1"/>
          <p:nvPr/>
        </p:nvSpPr>
        <p:spPr>
          <a:xfrm>
            <a:off x="609599" y="497514"/>
            <a:ext cx="62110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Un disagio silenzioso</a:t>
            </a:r>
          </a:p>
        </p:txBody>
      </p:sp>
      <p:pic>
        <p:nvPicPr>
          <p:cNvPr id="2052" name="Picture 4" descr="Iceberg Cartoon Images – Browse 23,682 Stock Photos, Vectors, and Video |  Adobe Stock">
            <a:extLst>
              <a:ext uri="{FF2B5EF4-FFF2-40B4-BE49-F238E27FC236}">
                <a16:creationId xmlns:a16="http://schemas.microsoft.com/office/drawing/2014/main" id="{AB1ADE76-E87C-B7F5-E794-503BD58E2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6" y="600627"/>
            <a:ext cx="5486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399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817FD-8BBB-17FE-5367-E726014B6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artoon Halo Images - Free Download on Freepik">
            <a:extLst>
              <a:ext uri="{FF2B5EF4-FFF2-40B4-BE49-F238E27FC236}">
                <a16:creationId xmlns:a16="http://schemas.microsoft.com/office/drawing/2014/main" id="{7353D23E-D642-3446-6B3B-DB3DB8F18D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b="38548"/>
          <a:stretch/>
        </p:blipFill>
        <p:spPr bwMode="auto">
          <a:xfrm>
            <a:off x="6687795" y="802915"/>
            <a:ext cx="3250658" cy="61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9,332 Balanced Diet Cartoon Royalty-Free Images, Stock Photos &amp; Pictures |  Shutterstock">
            <a:extLst>
              <a:ext uri="{FF2B5EF4-FFF2-40B4-BE49-F238E27FC236}">
                <a16:creationId xmlns:a16="http://schemas.microsoft.com/office/drawing/2014/main" id="{9B5FE141-5EA5-D50D-67E4-D8CD0B72BF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/>
          <a:stretch/>
        </p:blipFill>
        <p:spPr bwMode="auto">
          <a:xfrm>
            <a:off x="6620249" y="1466101"/>
            <a:ext cx="3203904" cy="236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7384044-30A0-8A63-BAEE-AD3CF4D98A1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36C2C5C-6791-8205-C140-9A6E0B2790F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554B73-4DD1-3B09-368B-018131F78FC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C64520E-4622-AFF4-44F7-464B6A9395B3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804348-580F-509F-091E-7D70281193D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ABD227-187C-9B5C-96E2-94D580E0365F}"/>
              </a:ext>
            </a:extLst>
          </p:cNvPr>
          <p:cNvSpPr txBox="1"/>
          <p:nvPr/>
        </p:nvSpPr>
        <p:spPr>
          <a:xfrm>
            <a:off x="856980" y="1086957"/>
            <a:ext cx="6711262" cy="24400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“Mangio solo cibo sano” → ortoressia?</a:t>
            </a:r>
          </a:p>
          <a:p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i="1" dirty="0">
                <a:latin typeface="Coolvetica"/>
              </a:rPr>
              <a:t>ossessione malsana di mangiare solo cibi che</a:t>
            </a:r>
          </a:p>
          <a:p>
            <a:pPr xmlns:a="http://schemas.openxmlformats.org/drawingml/2006/main">
              <a:spcAft>
                <a:spcPts val="1200"/>
              </a:spcAft>
            </a:pPr>
            <a:r xmlns:a="http://schemas.openxmlformats.org/drawingml/2006/main">
              <a:rPr lang="it" sz="1600" i="1" dirty="0">
                <a:latin typeface="Coolvetica"/>
              </a:rPr>
              <a:t>si considera sano, puro o pulito</a:t>
            </a:r>
            <a:endParaRPr xmlns:a="http://schemas.openxmlformats.org/drawingml/2006/main" lang="en-US" sz="2400" b="0" i="1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"Non posso barare, mi sento male"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Evitare momenti sociali con il cibo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Sentirsi in colpa dopo un pasto "fuori controllo"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81D900C1-38B2-286F-A9D8-33C8CE96247C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Ossessioni mascherate da disciplina</a:t>
            </a:r>
          </a:p>
        </p:txBody>
      </p:sp>
      <p:sp>
        <p:nvSpPr>
          <p:cNvPr id="3" name="Parentesi graffa aperta 2">
            <a:extLst>
              <a:ext uri="{FF2B5EF4-FFF2-40B4-BE49-F238E27FC236}">
                <a16:creationId xmlns:a16="http://schemas.microsoft.com/office/drawing/2014/main" id="{2BE8D841-2FEB-2757-3A52-571CF57A332F}"/>
              </a:ext>
            </a:extLst>
          </p:cNvPr>
          <p:cNvSpPr/>
          <p:nvPr/>
        </p:nvSpPr>
        <p:spPr>
          <a:xfrm>
            <a:off x="1650175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Parentesi graffa aperta 3">
            <a:extLst>
              <a:ext uri="{FF2B5EF4-FFF2-40B4-BE49-F238E27FC236}">
                <a16:creationId xmlns:a16="http://schemas.microsoft.com/office/drawing/2014/main" id="{1CDCD650-CFE7-06A0-8C72-A1686013301C}"/>
              </a:ext>
            </a:extLst>
          </p:cNvPr>
          <p:cNvSpPr/>
          <p:nvPr/>
        </p:nvSpPr>
        <p:spPr>
          <a:xfrm rot="10800000">
            <a:off x="5818661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0868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9BB09-2C09-C428-FBE6-3D9B62D9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BA47801-D908-C1FB-A4F7-E21B57731E8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AE2F989-0F30-1FF9-9BE1-D381A733E47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08DB9C-0F0D-06D5-7A9D-2D0E86ECD1D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E03CBBD-0CBF-EC1E-E694-7E7C613FD03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4368E00-3A5A-FF17-5AFB-A08BFB26CBF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5E9D3D8-9336-444D-0A93-8D515B70FBCD}"/>
              </a:ext>
            </a:extLst>
          </p:cNvPr>
          <p:cNvSpPr txBox="1"/>
          <p:nvPr/>
        </p:nvSpPr>
        <p:spPr>
          <a:xfrm>
            <a:off x="5470459" y="1259514"/>
            <a:ext cx="4261421" cy="332476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Allenarsi anche con febbre o dolore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Rabbia o ansia se perdi un giorno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Pianificare ossessivamente le sessioni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Compensare le abbuffate o gli "scivoli </a:t>
            </a: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"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5C7B875-EFD0-E5DF-2F8B-D2335A76EA92}"/>
              </a:ext>
            </a:extLst>
          </p:cNvPr>
          <p:cNvSpPr txBox="1"/>
          <p:nvPr/>
        </p:nvSpPr>
        <p:spPr>
          <a:xfrm>
            <a:off x="609598" y="497514"/>
            <a:ext cx="805641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l'attività fisica diventa compulsiva</a:t>
            </a:r>
          </a:p>
        </p:txBody>
      </p:sp>
      <p:pic>
        <p:nvPicPr>
          <p:cNvPr id="4098" name="Picture 2" descr="21 Calendar Days Crossed Off Stock Videos, Footage, &amp; 4K Video Clips -  Getty Images">
            <a:extLst>
              <a:ext uri="{FF2B5EF4-FFF2-40B4-BE49-F238E27FC236}">
                <a16:creationId xmlns:a16="http://schemas.microsoft.com/office/drawing/2014/main" id="{5870D59D-6627-A2D8-B26D-B43760096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30" y="1465086"/>
            <a:ext cx="4613479" cy="259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808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C993A-12EB-537F-FC5C-86B8E9640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od swings. Emotions change. Emotional balance. Psychology disorder,  mental problem, stress, anxiety and life crisis. Bipolar emotion. Modern  flat cartoon style. Vector illustration 24105793 Vector Art at Vecteezy">
            <a:extLst>
              <a:ext uri="{FF2B5EF4-FFF2-40B4-BE49-F238E27FC236}">
                <a16:creationId xmlns:a16="http://schemas.microsoft.com/office/drawing/2014/main" id="{2D4981B2-2E34-AE2A-F543-6C6E525BC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511" y="2489968"/>
            <a:ext cx="2920510" cy="229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880+ Weighing Scales Funny Stock Illustrations, Royalty-Free Vector  Graphics &amp; Clip Art - iStock">
            <a:extLst>
              <a:ext uri="{FF2B5EF4-FFF2-40B4-BE49-F238E27FC236}">
                <a16:creationId xmlns:a16="http://schemas.microsoft.com/office/drawing/2014/main" id="{88EAB4D9-502A-0AD9-FDB0-4A0A94C89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488" y="682504"/>
            <a:ext cx="1714938" cy="161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D064FA5-C7EC-A217-CCB4-D0878E8A8FA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3C30D62-30FD-BC4D-5BD8-09DB324BDEB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AD66964-F743-A926-3555-C4D98766E3E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FBA9B2F-0549-5A75-D148-67B0043ABE95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66F10BF-0056-16DB-5FE0-F74B4B967AC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2F0A41-E212-9A96-BD0F-1882E80751AD}"/>
              </a:ext>
            </a:extLst>
          </p:cNvPr>
          <p:cNvSpPr txBox="1"/>
          <p:nvPr/>
        </p:nvSpPr>
        <p:spPr>
          <a:xfrm>
            <a:off x="856980" y="1086957"/>
            <a:ext cx="6276379" cy="229528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Controllo ossessivo del corpo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Misurazioni frequenti (peso, circonferenze)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Controllo davanti allo specchio o selfie in palestra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Oscillazioni emotive legate ai dati numerici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301876-BFA6-6A07-4F0A-2A3B4BC66EB0}"/>
              </a:ext>
            </a:extLst>
          </p:cNvPr>
          <p:cNvSpPr txBox="1"/>
          <p:nvPr/>
        </p:nvSpPr>
        <p:spPr>
          <a:xfrm>
            <a:off x="609598" y="497514"/>
            <a:ext cx="780703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Specchio, bilancia, misura: un controllo continuo</a:t>
            </a:r>
          </a:p>
        </p:txBody>
      </p:sp>
    </p:spTree>
    <p:extLst>
      <p:ext uri="{BB962C8B-B14F-4D97-AF65-F5344CB8AC3E}">
        <p14:creationId xmlns:p14="http://schemas.microsoft.com/office/powerpoint/2010/main" val="86951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ED313-05C8-F5DE-0774-A7AFA583B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1,600+ Smart Watch Cartoon Stock Photos, Pictures &amp; Royalty-Free Images -  iStock">
            <a:extLst>
              <a:ext uri="{FF2B5EF4-FFF2-40B4-BE49-F238E27FC236}">
                <a16:creationId xmlns:a16="http://schemas.microsoft.com/office/drawing/2014/main" id="{C3BC5AF0-3636-87D3-CD74-1F9A1795D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55" y="1597532"/>
            <a:ext cx="4908691" cy="299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01AE486-E566-AA87-8448-049B697C444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171509C-6654-BBF6-06A4-13A234984F8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D636B07-F1D5-E87E-CCAD-AA8BB834266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49DA8B6-C6D3-D8BA-A6BB-263822A14F1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A0D3F23-D33E-E5DB-E7CC-83FA7809E59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D78C92D-B6EC-788F-FDEC-1827D116B4F9}"/>
              </a:ext>
            </a:extLst>
          </p:cNvPr>
          <p:cNvSpPr txBox="1"/>
          <p:nvPr/>
        </p:nvSpPr>
        <p:spPr>
          <a:xfrm>
            <a:off x="825807" y="1564314"/>
            <a:ext cx="4073507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App per contare calorie, passi, grassi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Smartwatch e dispositivi fitness indossabili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Monitoraggio come sicurezza → ansia se salta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FC93473-DE06-525B-4087-CBAE35EACDE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App, smartwatch, ecc.: quando il monitoraggio diventa un'ossessione</a:t>
            </a:r>
          </a:p>
        </p:txBody>
      </p:sp>
    </p:spTree>
    <p:extLst>
      <p:ext uri="{BB962C8B-B14F-4D97-AF65-F5344CB8AC3E}">
        <p14:creationId xmlns:p14="http://schemas.microsoft.com/office/powerpoint/2010/main" val="1245914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1484E-D020-B666-AA23-4EE0D2066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+ Thousand Two Sides Coin Royalty-Free Images, Stock Photos &amp; Pictures |  Shutterstock">
            <a:extLst>
              <a:ext uri="{FF2B5EF4-FFF2-40B4-BE49-F238E27FC236}">
                <a16:creationId xmlns:a16="http://schemas.microsoft.com/office/drawing/2014/main" id="{E33E1DCD-4795-9431-A764-F9F33B3145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" b="13517"/>
          <a:stretch/>
        </p:blipFill>
        <p:spPr bwMode="auto">
          <a:xfrm>
            <a:off x="6920345" y="1754259"/>
            <a:ext cx="2749118" cy="123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8C28EA1-3ADB-6C0E-4148-AE4F0ABE3EB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1920C7D-756D-81FE-FDCE-C51550DF007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105F585-77EF-D12E-2688-F3B6D89ABFC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D41F837-953A-8AAA-108A-1A131031B2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C42DE1C-96A2-5C2F-54D5-B282BF12F00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18CDF7C-7CD1-CE71-6CAC-88E2B532D926}"/>
              </a:ext>
            </a:extLst>
          </p:cNvPr>
          <p:cNvSpPr txBox="1"/>
          <p:nvPr/>
        </p:nvSpPr>
        <p:spPr>
          <a:xfrm>
            <a:off x="805025" y="1502593"/>
            <a:ext cx="6115320" cy="239993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Alcuni si coprono, evitano lo specchio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Altri ostentano il loro corpo: </a:t>
            </a:r>
            <a:r xmlns:a="http://schemas.openxmlformats.org/drawingml/2006/main">
              <a:rPr lang="it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iperinvestimento narcisistico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 entrambi i casi, il corpo è centrale per l'autostima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45CFD2B-0A36-EA8A-B0EF-6C38B4EC39C3}"/>
              </a:ext>
            </a:extLst>
          </p:cNvPr>
          <p:cNvSpPr txBox="1"/>
          <p:nvPr/>
        </p:nvSpPr>
        <p:spPr>
          <a:xfrm>
            <a:off x="609599" y="497514"/>
            <a:ext cx="929971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Vergogna o sovrainvestimento? Due facce dello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stesso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disagio</a:t>
            </a:r>
          </a:p>
        </p:txBody>
      </p:sp>
    </p:spTree>
    <p:extLst>
      <p:ext uri="{BB962C8B-B14F-4D97-AF65-F5344CB8AC3E}">
        <p14:creationId xmlns:p14="http://schemas.microsoft.com/office/powerpoint/2010/main" val="135326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F1B01-E885-A55D-E56B-6A6386456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remium Vector | Cartoon employees getting ready for sprint race at start  line. Young office workers or clerks competing in running, business  competitors flat vector illustration. Competition, career, rivalry concept">
            <a:extLst>
              <a:ext uri="{FF2B5EF4-FFF2-40B4-BE49-F238E27FC236}">
                <a16:creationId xmlns:a16="http://schemas.microsoft.com/office/drawing/2014/main" id="{2D327264-CABB-3563-7D7A-6D17092D9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426" y="1564314"/>
            <a:ext cx="3747454" cy="22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141693F-43A7-0DEC-3D12-EF87C28318A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F72A2A9-E9E1-B9AD-6B88-46BF8A0783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05FFFE-D649-96EB-A200-22ED8FFF9C9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7CD7AEF-120C-140B-D386-DB9F2B54E04F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FFC9C29-C879-79B1-E243-DB25176B03F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D960F3B-B082-D906-8651-99D16E9342B1}"/>
              </a:ext>
            </a:extLst>
          </p:cNvPr>
          <p:cNvSpPr txBox="1"/>
          <p:nvPr/>
        </p:nvSpPr>
        <p:spPr>
          <a:xfrm>
            <a:off x="747025" y="1466225"/>
            <a:ext cx="5372369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Confronti continui tra corpi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Concorrenza sui risultati estetici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Gli influencer come misura ideale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00E606E-0E5F-6AD6-BA54-8E11EA69A785}"/>
              </a:ext>
            </a:extLst>
          </p:cNvPr>
          <p:cNvSpPr txBox="1"/>
          <p:nvPr/>
        </p:nvSpPr>
        <p:spPr>
          <a:xfrm>
            <a:off x="609598" y="497514"/>
            <a:ext cx="821228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Sempre in competizione con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gli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altri (e con se stessi)</a:t>
            </a:r>
          </a:p>
        </p:txBody>
      </p:sp>
    </p:spTree>
    <p:extLst>
      <p:ext uri="{BB962C8B-B14F-4D97-AF65-F5344CB8AC3E}">
        <p14:creationId xmlns:p14="http://schemas.microsoft.com/office/powerpoint/2010/main" val="1351248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FF84D-3E9A-82E8-7991-1B623A84D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,300+ Personal Training Cartoon Stock Illustrations, Royalty-Free Vector  Graphics &amp; Clip Art - iStock">
            <a:extLst>
              <a:ext uri="{FF2B5EF4-FFF2-40B4-BE49-F238E27FC236}">
                <a16:creationId xmlns:a16="http://schemas.microsoft.com/office/drawing/2014/main" id="{A257FEE1-2DF5-CD3B-DF45-8998AFE96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619" y="1564314"/>
            <a:ext cx="3152920" cy="315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29D6067-2058-4E05-EED0-BFB4AA09E50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2B4537-6972-C764-433B-86CCECDA8DE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6577BEA-436F-DED3-D111-4CE33F692E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4C9BE08-B575-1318-9512-23AA06439A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BE7859E-C963-530D-6902-A53A23DF2DC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AB36D2A-B4EF-0431-193D-0395903B3029}"/>
              </a:ext>
            </a:extLst>
          </p:cNvPr>
          <p:cNvSpPr txBox="1"/>
          <p:nvPr/>
        </p:nvSpPr>
        <p:spPr>
          <a:xfrm>
            <a:off x="856980" y="1086957"/>
            <a:ext cx="6733580" cy="322527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 professionisti dell'attività fisica sono personaggi fondamentali in questo film, perché hanno un contatto diretto con questi giovani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Spesso costruiscono un rapporto di </a:t>
            </a:r>
            <a:r xmlns:a="http://schemas.openxmlformats.org/drawingml/2006/main">
              <a:rPr lang="it" sz="2400" b="1" dirty="0">
                <a:solidFill>
                  <a:srgbClr val="000000"/>
                </a:solidFill>
                <a:latin typeface="Coolvetica"/>
                <a:ea typeface="Microsoft YaHei"/>
              </a:rPr>
              <a:t>fiducia </a:t>
            </a: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e </a:t>
            </a:r>
            <a:r xmlns:a="http://schemas.openxmlformats.org/drawingml/2006/main">
              <a:rPr lang="it" sz="2400" b="1" dirty="0">
                <a:solidFill>
                  <a:srgbClr val="000000"/>
                </a:solidFill>
                <a:latin typeface="Coolvetica"/>
                <a:ea typeface="Microsoft YaHei"/>
              </a:rPr>
              <a:t>di ascolto </a:t>
            </a: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con il cliente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Sono osservatori privilegiati dei comportamenti e dei cambiamenti, anche se precoci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6763A7F-A498-DF3E-EAFC-D0F21E5AC4C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Perché lo sport in questa foto?</a:t>
            </a:r>
          </a:p>
        </p:txBody>
      </p:sp>
    </p:spTree>
    <p:extLst>
      <p:ext uri="{BB962C8B-B14F-4D97-AF65-F5344CB8AC3E}">
        <p14:creationId xmlns:p14="http://schemas.microsoft.com/office/powerpoint/2010/main" val="3170011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C3D5D-7355-1433-A082-0A862FD76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ood Swings Vector Art, Icons, and Graphics for Free Download">
            <a:extLst>
              <a:ext uri="{FF2B5EF4-FFF2-40B4-BE49-F238E27FC236}">
                <a16:creationId xmlns:a16="http://schemas.microsoft.com/office/drawing/2014/main" id="{CBBCCF47-6973-D50F-8C24-D2EBA3DE6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6086" r="18015"/>
          <a:stretch/>
        </p:blipFill>
        <p:spPr bwMode="auto">
          <a:xfrm>
            <a:off x="6021532" y="836479"/>
            <a:ext cx="3513323" cy="329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0BCCEA4-160E-87EA-96CA-0D3F05943BB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1741F14-9920-13A3-CE3F-C0197A0FAFC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1D55289-5B94-364E-1076-0755A353737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0B5F29E-5798-1CAF-0B27-9219DD7161A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51FDFEE-DD1C-5C93-C970-B4B9858205B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85F6406-555A-5A40-C61B-4387DC650C3B}"/>
              </a:ext>
            </a:extLst>
          </p:cNvPr>
          <p:cNvSpPr txBox="1"/>
          <p:nvPr/>
        </p:nvSpPr>
        <p:spPr>
          <a:xfrm>
            <a:off x="863573" y="1411914"/>
            <a:ext cx="4774893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Giorni buoni/cattivi in base al numero della scala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Reattività emotiva ai commenti ("Hai perso peso!", "Sei più grosso")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Senso di colpa post-pasto o gratificazione da allenamento intenso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5577C06-29A2-56C6-F5E1-2A3B60FCC435}"/>
              </a:ext>
            </a:extLst>
          </p:cNvPr>
          <p:cNvSpPr txBox="1"/>
          <p:nvPr/>
        </p:nvSpPr>
        <p:spPr>
          <a:xfrm>
            <a:off x="609599" y="497514"/>
            <a:ext cx="541193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Oscillazioni Emotive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Relative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al Corpo</a:t>
            </a:r>
          </a:p>
        </p:txBody>
      </p:sp>
    </p:spTree>
    <p:extLst>
      <p:ext uri="{BB962C8B-B14F-4D97-AF65-F5344CB8AC3E}">
        <p14:creationId xmlns:p14="http://schemas.microsoft.com/office/powerpoint/2010/main" val="2532751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EE912-008D-BDDD-72DA-9AACB3723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xercise Cartoon Images – Browse 462,912 Stock Photos, Vectors, and Video |  Adobe Stock">
            <a:extLst>
              <a:ext uri="{FF2B5EF4-FFF2-40B4-BE49-F238E27FC236}">
                <a16:creationId xmlns:a16="http://schemas.microsoft.com/office/drawing/2014/main" id="{415BE8DE-E627-3478-C379-10A3CDB3D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411" y="2795624"/>
            <a:ext cx="4230153" cy="192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560+ Dieting Weight Scale Cartoon Women Stock Illustrations, Royalty-Free  Vector Graphics &amp; Clip Art - iStock">
            <a:extLst>
              <a:ext uri="{FF2B5EF4-FFF2-40B4-BE49-F238E27FC236}">
                <a16:creationId xmlns:a16="http://schemas.microsoft.com/office/drawing/2014/main" id="{D0AB8195-F3A3-1E19-001A-9847A50B3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74" y="1716714"/>
            <a:ext cx="3202515" cy="235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3AAD06A2-D021-F8D0-5D24-FFACE42DE8E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945C802-349A-BA38-3946-A873B113743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1AE70D0-1B0F-4BFA-DD93-6C62E32CEA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577287-2039-4835-D861-8118CAD26D87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2B8B507-F5B6-61B5-44FA-9976FA83A2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E1E58B8-4CF6-38BD-D6D6-C024AFFF6615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Alcuni abbandonano: evitano la formazione, vergogna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Altri aumentano: sovrallenamento, isolamento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Cambiamenti improvvisi nel comportamento sportivo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05FFAEF-C86F-3BC7-C495-E5FBC818F8B1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Abbandono o eccessivo coinvolgimento</a:t>
            </a:r>
          </a:p>
        </p:txBody>
      </p:sp>
    </p:spTree>
    <p:extLst>
      <p:ext uri="{BB962C8B-B14F-4D97-AF65-F5344CB8AC3E}">
        <p14:creationId xmlns:p14="http://schemas.microsoft.com/office/powerpoint/2010/main" val="31815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F7120-279E-5BA8-CBE7-2117B54E7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tamp warning with red text on white - New Media Solutions">
            <a:extLst>
              <a:ext uri="{FF2B5EF4-FFF2-40B4-BE49-F238E27FC236}">
                <a16:creationId xmlns:a16="http://schemas.microsoft.com/office/drawing/2014/main" id="{2FF75153-45EB-9B03-941C-B2EF57C9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375" y="1411914"/>
            <a:ext cx="3443250" cy="214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B86517-097D-9A6D-6356-7B1504047D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124F03-E1E3-861C-7FCC-3DD505B919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A4E28B7-44FA-5856-24EA-22D879D9445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7C173C2-B5B4-D20D-1477-39E93DF7550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E037AC9-E888-D34F-D4F7-72600D68D5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299B747-48D2-0B6F-BE17-DCAC5D6D9FB9}"/>
              </a:ext>
            </a:extLst>
          </p:cNvPr>
          <p:cNvSpPr txBox="1"/>
          <p:nvPr/>
        </p:nvSpPr>
        <p:spPr>
          <a:xfrm>
            <a:off x="856980" y="1086957"/>
            <a:ext cx="6711262" cy="235243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Controllo rigido sul cibo e sul corpo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Emozioni negative legate all'aspetto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L'allenamento visto come un obbligo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Perdita di spontaneità e vita sociale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Confronto e giudizio costanti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8A8AD8-D3C1-4C57-8AC4-2D26D3613D4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 sintesi: segnali da cogliere</a:t>
            </a:r>
          </a:p>
        </p:txBody>
      </p:sp>
    </p:spTree>
    <p:extLst>
      <p:ext uri="{BB962C8B-B14F-4D97-AF65-F5344CB8AC3E}">
        <p14:creationId xmlns:p14="http://schemas.microsoft.com/office/powerpoint/2010/main" val="3358475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7C0D6-D0A7-3E9A-0D32-68D972DE4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he Connection Between Physical and Mental Health: Why Integrated Care  Matters">
            <a:extLst>
              <a:ext uri="{FF2B5EF4-FFF2-40B4-BE49-F238E27FC236}">
                <a16:creationId xmlns:a16="http://schemas.microsoft.com/office/drawing/2014/main" id="{FC4407AD-FD68-AB89-41D1-780ECE056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0" y="-497514"/>
            <a:ext cx="9072562" cy="5670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B033308-A94C-274B-3E9B-46582543EBD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CE86E38-FA69-A62E-C484-5D6F0D80D6D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42B4C9-373C-4005-399D-00CC9D0D71A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41E37B-6F5E-862B-FBC9-3BE4EC79BD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EE362E8-A740-F759-A11C-46F645626C8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E04780B-2399-E7BC-6B53-4B107513FE98}"/>
              </a:ext>
            </a:extLst>
          </p:cNvPr>
          <p:cNvSpPr txBox="1"/>
          <p:nvPr/>
        </p:nvSpPr>
        <p:spPr>
          <a:xfrm>
            <a:off x="893348" y="1564314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Relazione continua e non giudicante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Accesso privilegiato alle dinamiche quotidiane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Possibilità di cogliere segnali anticipati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Non sostituisce il medico, ma può essere un ponte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B1D232D-D2D5-B53D-14BA-E1AE2C177FA9}"/>
              </a:ext>
            </a:extLst>
          </p:cNvPr>
          <p:cNvSpPr txBox="1"/>
          <p:nvPr/>
        </p:nvSpPr>
        <p:spPr>
          <a:xfrm>
            <a:off x="609599" y="497514"/>
            <a:ext cx="688890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Il ruolo del professionista dell'attività fisica: allenatore o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osservatore privilegiato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19281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28317-F908-5DAF-4C8F-B7B3ED17E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7D6BF9E-8E0B-2B6A-E41E-0AD5387D977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FA83C99-F539-BC7F-D813-2238933C8A8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B026F7B-AC0F-1FE4-0EEA-6120149467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913DA3-C53F-8878-FF96-EEE7B7464B2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D17723B-8681-1A78-2DA9-69B64570177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F38CDBF-7DA0-E402-A426-D0C35A1F5130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Rigidità o evitamento di esercizi specifici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Ossessione per i risultati estetici e la durata dell'esercizio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Frasi come: "Non voglio diventare grande", "Devo definirmi a tutti i costi"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Forti reazioni emotive a piccoli cambiamenti fisici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9D1329-190B-BF65-5E11-C3C4C3A3DB0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Comportamenti da osservare</a:t>
            </a:r>
          </a:p>
        </p:txBody>
      </p:sp>
      <p:pic>
        <p:nvPicPr>
          <p:cNvPr id="10242" name="Picture 2" descr="Cartoon notepad and ped open sketchbook or diary Vector Image">
            <a:extLst>
              <a:ext uri="{FF2B5EF4-FFF2-40B4-BE49-F238E27FC236}">
                <a16:creationId xmlns:a16="http://schemas.microsoft.com/office/drawing/2014/main" id="{96304B91-1EA8-7740-1640-667EC0D1CB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8" t="9528" r="11361" b="16706"/>
          <a:stretch/>
        </p:blipFill>
        <p:spPr bwMode="auto">
          <a:xfrm>
            <a:off x="7855333" y="2765412"/>
            <a:ext cx="1621970" cy="16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gnifying Glass Cartoon Images - Free Download on Freepik">
            <a:extLst>
              <a:ext uri="{FF2B5EF4-FFF2-40B4-BE49-F238E27FC236}">
                <a16:creationId xmlns:a16="http://schemas.microsoft.com/office/drawing/2014/main" id="{05DAA4C1-A5BA-1272-8C0D-0EA3C0175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281" y="433547"/>
            <a:ext cx="1728235" cy="172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068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8A01-6B79-9BD7-276A-0D15A4599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BC68E0E-7852-03EE-2980-CC0A9073CEC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C1BBDB-E6EE-A354-91E5-73FC35A1B19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1F75937-F2A6-54F7-21B5-D3468BC9C1A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CBA2E3C-AFD8-C488-FEC0-91B2E099A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E15F85D-494D-FB3A-112D-ECBE1F4EDA4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3E6CC96-6C5A-4277-23BD-CE010A24B997}"/>
              </a:ext>
            </a:extLst>
          </p:cNvPr>
          <p:cNvSpPr txBox="1"/>
          <p:nvPr/>
        </p:nvSpPr>
        <p:spPr>
          <a:xfrm>
            <a:off x="856980" y="1086956"/>
            <a:ext cx="4544937" cy="37898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>
              <a:spcAft>
                <a:spcPts val="1200"/>
              </a:spcAft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Cibo: amico o nemico?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Pause pranzo saltate o estremamente controllate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autogestite </a:t>
            </a:r>
            <a:r xmlns:a="http://schemas.openxmlformats.org/drawingml/2006/main">
              <a:rPr lang="it" sz="2000" dirty="0">
                <a:solidFill>
                  <a:srgbClr val="000000"/>
                </a:solidFill>
                <a:latin typeface="Coolvetica"/>
                <a:ea typeface="Microsoft YaHei"/>
              </a:rPr>
              <a:t>' </a:t>
            </a: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 restrittive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Ossessione per le calorie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Commenti colpevoli sul cibo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Rifiuto di mangiare in gruppo o dopo l'allenamento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35208E2-3187-2E7F-0953-E62A762F752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Controllare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il comportamento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alimentare</a:t>
            </a:r>
          </a:p>
        </p:txBody>
      </p:sp>
      <p:pic>
        <p:nvPicPr>
          <p:cNvPr id="11267" name="Picture 3" descr="Empty Plate Images – Browse 814,034 Stock Photos, Vectors, and Video |  Adobe Stock">
            <a:extLst>
              <a:ext uri="{FF2B5EF4-FFF2-40B4-BE49-F238E27FC236}">
                <a16:creationId xmlns:a16="http://schemas.microsoft.com/office/drawing/2014/main" id="{9DA4BF87-13D1-2900-2B63-3B294D7E9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93" y="1123904"/>
            <a:ext cx="3828617" cy="255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95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BFF67-D482-CB01-4C18-D33CFE371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AB22352-9169-FBA0-C88D-99E4757E6F6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53D21DD-2BF7-9EDB-28C8-0C76FAED6A0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8FA1181-4EC7-3812-164A-FDBE8948128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714F945-F491-EE23-EA69-869454DD9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2CCBDE-5DFF-7ECD-B67D-6CA978E960C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C8E556-BA6B-E1F8-466B-774805698598}"/>
              </a:ext>
            </a:extLst>
          </p:cNvPr>
          <p:cNvSpPr txBox="1"/>
          <p:nvPr/>
        </p:nvSpPr>
        <p:spPr>
          <a:xfrm>
            <a:off x="856980" y="1086957"/>
            <a:ext cx="6019310" cy="2412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Irritabilità, perfezionismo, autocritica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Oscillazioni dell'autostima legate al corpo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Difficoltà a gestire la frustrazione o le cadute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Sensazione di "non essere degno" se non si migliora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6D078A-3BCB-DD6C-9102-78700CEA427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bandiera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rossa psicologica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è in ritardo</a:t>
            </a:r>
          </a:p>
        </p:txBody>
      </p:sp>
      <p:pic>
        <p:nvPicPr>
          <p:cNvPr id="13314" name="Picture 2" descr="How are Mental and Physical Health Related">
            <a:extLst>
              <a:ext uri="{FF2B5EF4-FFF2-40B4-BE49-F238E27FC236}">
                <a16:creationId xmlns:a16="http://schemas.microsoft.com/office/drawing/2014/main" id="{C00B827B-BF11-710E-D4E9-1891AA602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690" y="349060"/>
            <a:ext cx="2591200" cy="172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75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0B0B5-1513-47CA-5911-5CC572219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496DD79-D0A5-3CE6-9733-279C39362E5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1C3E598-7BF6-C551-B683-C47051221DC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3D3ADE-C906-13AE-2F68-28B03B7A81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6A092A1-4ADA-E031-8678-84F0E191705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9EDD259-2BF2-E208-9C06-4FC6AD33F99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90B2497-9B43-EAC2-9C50-0123D72149FD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L'ossessione per i selfie e il fisico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Account "fitness" con messaggi estremi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L’emergere del “prima e dopo”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Linguaggio tossico sotto forma di motivazione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12290" name="Picture 2" descr="Instagram parental controls guide | Internet Matters">
            <a:extLst>
              <a:ext uri="{FF2B5EF4-FFF2-40B4-BE49-F238E27FC236}">
                <a16:creationId xmlns:a16="http://schemas.microsoft.com/office/drawing/2014/main" id="{940421F1-4584-E27C-EF18-3D0AD87AC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6" t="25871" r="37277" b="26746"/>
          <a:stretch/>
        </p:blipFill>
        <p:spPr bwMode="auto">
          <a:xfrm>
            <a:off x="7034295" y="1189620"/>
            <a:ext cx="1132191" cy="11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acebook - Free download and install on Windows | Microsoft Store">
            <a:extLst>
              <a:ext uri="{FF2B5EF4-FFF2-40B4-BE49-F238E27FC236}">
                <a16:creationId xmlns:a16="http://schemas.microsoft.com/office/drawing/2014/main" id="{86786696-223F-9CB4-6327-979BE84B5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732" y="2769460"/>
            <a:ext cx="1008482" cy="100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The Evolution of the TikTok Logo: Its History and Its Design (2024) -  Shopify">
            <a:extLst>
              <a:ext uri="{FF2B5EF4-FFF2-40B4-BE49-F238E27FC236}">
                <a16:creationId xmlns:a16="http://schemas.microsoft.com/office/drawing/2014/main" id="{122E64C3-6DBC-A60E-38B7-C254F77692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28114"/>
          <a:stretch/>
        </p:blipFill>
        <p:spPr bwMode="auto">
          <a:xfrm>
            <a:off x="6827018" y="2841529"/>
            <a:ext cx="1101854" cy="135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Twitter is being rebranded as X | The Verge">
            <a:extLst>
              <a:ext uri="{FF2B5EF4-FFF2-40B4-BE49-F238E27FC236}">
                <a16:creationId xmlns:a16="http://schemas.microsoft.com/office/drawing/2014/main" id="{5CF5DBB7-17C8-E23A-1A75-67C9085E0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454" y="3612200"/>
            <a:ext cx="1101855" cy="110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Snapchat down or not working? Current problems and status | Downdetector">
            <a:extLst>
              <a:ext uri="{FF2B5EF4-FFF2-40B4-BE49-F238E27FC236}">
                <a16:creationId xmlns:a16="http://schemas.microsoft.com/office/drawing/2014/main" id="{E681DF09-DB92-FC26-F57F-85D47ACAB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495" y="172558"/>
            <a:ext cx="1086956" cy="108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943109FE-B23B-0FB1-0CA8-0BBBC0585167}"/>
              </a:ext>
            </a:extLst>
          </p:cNvPr>
          <p:cNvSpPr txBox="1">
            <a:spLocks/>
          </p:cNvSpPr>
          <p:nvPr/>
        </p:nvSpPr>
        <p:spPr>
          <a:xfrm>
            <a:off x="624507" y="497514"/>
            <a:ext cx="6363420" cy="58944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Cosa cercare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nei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social media</a:t>
            </a:r>
          </a:p>
        </p:txBody>
      </p:sp>
    </p:spTree>
    <p:extLst>
      <p:ext uri="{BB962C8B-B14F-4D97-AF65-F5344CB8AC3E}">
        <p14:creationId xmlns:p14="http://schemas.microsoft.com/office/powerpoint/2010/main" val="352782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C34BE-4D93-B637-DCC8-3A4D32D68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BC4C68B2-9715-BFBB-D00E-26F65F44D1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0" y="895287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38BBF5A-6A0C-5669-02C4-9DCED427594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AF6F18E-CB8F-DE8C-5338-BB803EEA4FD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9B5EC7-8151-A3BF-1B98-9F59B07D706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A95029-3C4A-5A38-D5FF-57DE5EF8681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5E5842-90C7-C076-7154-4213310E55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FF44D2B-FEA9-203E-7EBA-54EC362ACDA4}"/>
              </a:ext>
            </a:extLst>
          </p:cNvPr>
          <p:cNvSpPr txBox="1"/>
          <p:nvPr/>
        </p:nvSpPr>
        <p:spPr>
          <a:xfrm>
            <a:off x="1858288" y="3464293"/>
            <a:ext cx="6363420" cy="55649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pic>
        <p:nvPicPr>
          <p:cNvPr id="3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102E55D-0E7E-D931-4ED1-32BD9FAC9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951" y="231325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23">
            <a:extLst>
              <a:ext uri="{FF2B5EF4-FFF2-40B4-BE49-F238E27FC236}">
                <a16:creationId xmlns:a16="http://schemas.microsoft.com/office/drawing/2014/main" id="{7F46100A-2823-3D26-B99C-0C8A8C3F3A3A}"/>
              </a:ext>
            </a:extLst>
          </p:cNvPr>
          <p:cNvSpPr txBox="1"/>
          <p:nvPr/>
        </p:nvSpPr>
        <p:spPr>
          <a:xfrm>
            <a:off x="953233" y="7686279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078361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0813F-CAE4-F9A3-C10D-2ECDB2181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621CD33-1647-5FCD-F396-889553D45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E6C84FF-7EFC-2BDF-6918-AE618104F1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EF06C99-892B-ADF9-5F6A-D17077DBF4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5D7754A-9505-0198-B484-B9379FA0133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4DD7FA5-B4BE-4F0E-3EFA-EEC1220638E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0B3AD01-66B0-1822-7B45-851C4293FE3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66F25A3-F36B-6BDA-D083-4DC6AC6122C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32DE979-C67D-3B43-5C58-BA4A98D3F7A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pic>
        <p:nvPicPr>
          <p:cNvPr id="3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585DBB91-E18B-C06D-160C-848ADFBECC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1" y="6473742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108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F9A56-42A0-C36F-2B65-E0D31CB0B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oung woman exercising cartoon Royalty Free Vector Image">
            <a:extLst>
              <a:ext uri="{FF2B5EF4-FFF2-40B4-BE49-F238E27FC236}">
                <a16:creationId xmlns:a16="http://schemas.microsoft.com/office/drawing/2014/main" id="{BF011039-B8F8-74A2-FD6C-C6E6E3A9B2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2625" b="10185"/>
          <a:stretch/>
        </p:blipFill>
        <p:spPr bwMode="auto">
          <a:xfrm>
            <a:off x="7368669" y="954714"/>
            <a:ext cx="2274755" cy="337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F11E5CB-20F5-2989-17A7-D0B501BEC8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752A541-9943-984E-C4CB-B130BCB203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70A72F-C380-1541-7C0B-274216277EF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F22985F-DD9E-997F-D39E-DA65EBC9821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21863DC-D18C-84C5-7248-1BE6A5EA323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B52D588-F5EB-A041-F674-E5163AE5A1EB}"/>
              </a:ext>
            </a:extLst>
          </p:cNvPr>
          <p:cNvSpPr txBox="1"/>
          <p:nvPr/>
        </p:nvSpPr>
        <p:spPr>
          <a:xfrm>
            <a:off x="856980" y="1086956"/>
            <a:ext cx="6711262" cy="275671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Ossessione per il fitness ≠ benessere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L'allenamento e la dieta possono essere utilizzati come </a:t>
            </a:r>
            <a:r xmlns:a="http://schemas.openxmlformats.org/drawingml/2006/main">
              <a:rPr kumimoji="0" lang="it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controllo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 segnali di avvertimento non sono sempre visibili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Non è necessaria una diagnosi per intervenire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4D87208-B478-5524-9CFE-F3BCCEEE3E82}"/>
              </a:ext>
            </a:extLst>
          </p:cNvPr>
          <p:cNvSpPr txBox="1"/>
          <p:nvPr/>
        </p:nvSpPr>
        <p:spPr>
          <a:xfrm>
            <a:off x="609599" y="497514"/>
            <a:ext cx="7896448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Non è solo estetica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: </a:t>
            </a: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quando il disagio si nasconde</a:t>
            </a:r>
          </a:p>
        </p:txBody>
      </p:sp>
    </p:spTree>
    <p:extLst>
      <p:ext uri="{BB962C8B-B14F-4D97-AF65-F5344CB8AC3E}">
        <p14:creationId xmlns:p14="http://schemas.microsoft.com/office/powerpoint/2010/main" val="3689845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D3333-9432-3E4F-C7AC-B8E219E3A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AE1F8B9-3CB9-57BE-5245-E7CF14EF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E491EE6-1C19-861F-DFD8-6FEE7C03AB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C25F51F-8CDB-0B3D-E1E1-CE84CD907E0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DDA060F-A606-4097-38C9-8842D6D0FEB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E2E6F5A-FA3E-359A-F8BF-89054C1E82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2825366-23B8-2942-884E-FD9DC5F560D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8F2278A-6241-0F3A-CDE0-D217207ABFBA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353110-FF55-2C3F-B17C-26DF8D7C362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giovane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con un disturbo dell'intestino tenue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636A87-76F0-B544-E916-FFA720E75991}"/>
              </a:ext>
            </a:extLst>
          </p:cNvPr>
          <p:cNvSpPr txBox="1"/>
          <p:nvPr/>
        </p:nvSpPr>
        <p:spPr>
          <a:xfrm>
            <a:off x="-5417072" y="1718288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Stabilire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atteggiamento non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giudicante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ed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empatico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Ascolto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attivo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convalidare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emozioni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difficoltà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Usa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finale aperto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domande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diretto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confronto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autoespressione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Attraverso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diario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sbocchi creativi</a:t>
            </a:r>
          </a:p>
        </p:txBody>
      </p:sp>
    </p:spTree>
    <p:extLst>
      <p:ext uri="{BB962C8B-B14F-4D97-AF65-F5344CB8AC3E}">
        <p14:creationId xmlns:p14="http://schemas.microsoft.com/office/powerpoint/2010/main" val="397125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1DE0D-5A59-4774-D013-158FC18E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89088A1-8F9C-13AD-AA26-F50511576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EE6BEB9-ADD6-46FF-4B9D-B6AF5DD7786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06BC481-C023-5ACF-6DB3-0D5B22F34BA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27DA84F1-0387-BFAA-44AD-DE67971442F6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3718459-85A4-6BE9-809C-3A56F41E7A4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359C091-8403-AFD3-37B2-2D964D07AC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0A6099-9997-9217-DAC5-3089F5BBE2E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BDDDEED-70A8-FF5B-1F02-BD0C796C5A1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6988CBE-8CC3-2790-2C6D-36FA5553572D}"/>
              </a:ext>
            </a:extLst>
          </p:cNvPr>
          <p:cNvSpPr txBox="1"/>
          <p:nvPr/>
        </p:nvSpPr>
        <p:spPr>
          <a:xfrm>
            <a:off x="856980" y="1654913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Stabilire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atteggiamento non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giudicante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ed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empatico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Ascolto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attivo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convalidare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emozioni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difficoltà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Usa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finale aperto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domande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diretto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confronto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autoespressione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Attraverso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diario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attività creative</a:t>
            </a:r>
          </a:p>
        </p:txBody>
      </p:sp>
    </p:spTree>
    <p:extLst>
      <p:ext uri="{BB962C8B-B14F-4D97-AF65-F5344CB8AC3E}">
        <p14:creationId xmlns:p14="http://schemas.microsoft.com/office/powerpoint/2010/main" val="2143293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F582D-C9CD-041F-A5ED-66DF93432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C377406-4AA0-8666-62C1-D44105AC7FE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2B48323-621A-AAF3-59F4-88430BEA1C4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77F8EC-7F23-6B9B-B53F-A6F6238801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C093BCD-CD2D-6BCF-B1DA-E1535D21BDE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CFD84C5-5F1D-1CCD-ECFC-1871A105A4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AABAB1-A93A-D119-74F5-014673D739D3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47D2D8E-70C4-CC58-2EF2-864A51B0CE1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3F46D77B-2686-4F5D-CC2A-1D752FF117C8}"/>
              </a:ext>
            </a:extLst>
          </p:cNvPr>
          <p:cNvSpPr txBox="1"/>
          <p:nvPr/>
        </p:nvSpPr>
        <p:spPr>
          <a:xfrm>
            <a:off x="-5407356" y="2163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Critica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rinforza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vergogna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resistenza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all'aiuto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commenti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negativi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sul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cibo,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l'esercizio fisico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l'aspetto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Esprimere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preoccupazione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attraverso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linguaggio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supporto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Esempi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xmlns:a="http://schemas.openxmlformats.org/drawingml/2006/main"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 xmlns:a="http://schemas.openxmlformats.org/drawingml/2006/main">
              <a:rPr lang="it" altLang="it-IT" dirty="0" err="1">
                <a:latin typeface="Coolvetica"/>
              </a:rPr>
              <a:t>Io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invece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"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Tu"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dovrebbe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morire di fame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 stesso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Io ho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notato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 sei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stressato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il tuo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corpo.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Io sono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."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67CF65-D6CB-011F-2409-D56420E74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42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8CDF1-7B30-A416-34CF-FA658A60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D223BB6-0604-A80D-0257-EBF1D11D245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6BE4427-FE94-5B34-8BEF-04EB681113B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79CB4FF-95BD-E635-89E7-9146E9F904F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6990C5-2BF7-5739-7805-ADB154A06E4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E012A19-2F54-A7D8-FB26-B92ED2A075E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4C350FD-2371-19D9-C4C1-7F991612240D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EC79DC-0DB8-1D13-2E31-DA25ECB9E85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99C0F8-6B7A-6F8B-A41E-2BD8F21B03F6}"/>
              </a:ext>
            </a:extLst>
          </p:cNvPr>
          <p:cNvSpPr txBox="1"/>
          <p:nvPr/>
        </p:nvSpPr>
        <p:spPr>
          <a:xfrm>
            <a:off x="856980" y="2037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Critica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rinforza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vergogna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resistenza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all'aiuto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commenti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negativi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sul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cibo,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l'esercizio fisico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l'aspetto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Esprimere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preoccupazione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attraverso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un linguaggio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supporto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Esempi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xmlns:a="http://schemas.openxmlformats.org/drawingml/2006/main"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 xmlns:a="http://schemas.openxmlformats.org/drawingml/2006/main">
              <a:rPr lang="it" altLang="it-IT" dirty="0" err="1">
                <a:latin typeface="Coolvetica"/>
              </a:rPr>
              <a:t>Io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invece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"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Tu"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 dovrebbe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morire di fame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 stesso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Io ho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notato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 sei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stressato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il tuo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corpo.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Io sono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."</a:t>
            </a: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FEE6C504-0212-CBD0-50E8-C6C91357E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36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2CF58-819E-3D9F-5861-13091F92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6153C1F-2B3C-E601-55C6-A24D0F7852C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3684EB6-59F5-5D6F-3BB3-125AB6FB685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DA890E2-8402-E8C3-E368-12E0302A145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2F5D32F-7F32-7C08-CC7D-205D3A445AF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992E21A-4414-873D-C9D4-EE841505C172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83ECB0E-EAE7-C30A-7A91-74F7E203419F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ADC2C8D-F2D5-EFE4-93FA-4AC9B81A25AE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89940BDF-C72C-0FB0-D7F0-20D0FDE88E0A}"/>
              </a:ext>
            </a:extLst>
          </p:cNvPr>
          <p:cNvSpPr txBox="1"/>
          <p:nvPr/>
        </p:nvSpPr>
        <p:spPr>
          <a:xfrm>
            <a:off x="-5877937" y="2482880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Fornire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informazioni accurate e adatte all'età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travolgente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fatti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usa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relatable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esempi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Discutere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l'influenza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dei media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gli standard corporei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irrealistici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Ingaggiare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attraverso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metodi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interattivi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discussioni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modelli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ruolo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E0F4F126-3985-E2C7-7B42-57F52B362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78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54756-D8D6-8D6F-36C2-78116F34C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090D74C-96B3-CFD5-F694-6378814F030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0A6404E-38A8-A3D5-8C6A-5390233F279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7A59013-5375-5F40-52E7-66C97BCC4D0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449D5DD-807D-EC2A-23C4-BE9A76AC5C5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EC24458-E4B8-BF56-E80D-1A0CC0DE1B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D0EB265-DB6D-4C32-02F9-B029CFAB8BD0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B968D0-1AFA-B832-B8B1-4452A9AEFF0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FAEE37DE-B6D8-F3AE-0F97-85E1BB6B3700}"/>
              </a:ext>
            </a:extLst>
          </p:cNvPr>
          <p:cNvSpPr txBox="1"/>
          <p:nvPr/>
        </p:nvSpPr>
        <p:spPr>
          <a:xfrm>
            <a:off x="852340" y="2405446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Fornire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informazioni accurate e adatte all'età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travolgente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fatti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usa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relatable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esempi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Discutere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l'influenza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dei media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gli standard corporei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irrealistici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Ingaggiare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attraverso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metodi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interattivi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video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discussioni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modelli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ruolo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D4788E8-55A9-227E-30F2-ABE9EABAB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66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2D3A5-D69A-18F1-9817-8AE0B808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15358899-683E-C86C-B11F-8AC7DC7C13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0B9A18D-A310-5EED-C63D-8AEE780F5CE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42D663-F574-6394-18F3-1D411C4C3B4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8A26C74-AEAF-12C0-4679-999CFC1B54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F7C050F-F6FE-C477-42BB-66F7EEDFCBC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1C81D83-2342-FD5C-2039-D8F13D826765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C0E67AD-3D28-CD5B-F397-0CD8158C6E1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CBEA9B9F-EA04-7A7E-F9FD-1DD91D38EC32}"/>
              </a:ext>
            </a:extLst>
          </p:cNvPr>
          <p:cNvSpPr txBox="1"/>
          <p:nvPr/>
        </p:nvSpPr>
        <p:spPr>
          <a:xfrm>
            <a:off x="10888219" y="299628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terapia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 di sé,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punizione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cognitivo-comportamentale (CBT),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accettazione e impegno (ACT), terapia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familiare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(FBT)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Monitoraggio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medico 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consulenza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nutrizionale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Offerta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scelte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cura per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buona volontà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C59F19E-1D2E-5A19-78CD-7A6FCFA84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83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B2463-B489-870A-7395-226581890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A7E97E-DF6E-3B74-6806-1B6D57F40E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57827BD-A562-E284-A8CA-5B9983524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6B5B39D-4B45-EA93-A7CF-E9A2F2C12C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CD1E502-0EB0-B105-E6B0-D272FB0090D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21DA51A-1EC3-CC6B-A08B-7B468FEC53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10CD486-D547-E4D4-CA4C-8D72E9E92582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82C5BA-C9DE-4B41-544A-303FD8CDB9E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4298D58E-8D3A-1C7D-733A-FE31414BF465}"/>
              </a:ext>
            </a:extLst>
          </p:cNvPr>
          <p:cNvSpPr txBox="1"/>
          <p:nvPr/>
        </p:nvSpPr>
        <p:spPr>
          <a:xfrm>
            <a:off x="856980" y="273104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terapia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 di sé,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punizione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cognitivo-comportamentale (CBT),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accettazione e impegno (ACT), terapia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familiare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(FBT)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Monitoraggio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medico 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consulenza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nutrizionale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Offerta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scelte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cura per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buona volontà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6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7C41CD7-7122-1BD9-999E-B6A8E1AB7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44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EFEC4-900E-4EE8-C9CE-1C05AEB1E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BC3551-AA9F-CDEA-5B9B-7AAAFE81177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1AC9F56-EE8E-54EC-FB58-41DE159B0A4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233CBF9-61AD-C3C9-8123-C7BA15A7689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13F20E6-18B1-9542-5C75-E1FF65F21C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5EBC912-169B-3E10-357D-C59387FFED4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FC202B4-0340-8C21-9BA4-F6935C956856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2F0C9FE-E06F-3123-E92E-6A4D3417479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174CA1F-8ED1-D0AF-1D5B-2F2EC8B9BEE2}"/>
              </a:ext>
            </a:extLst>
          </p:cNvPr>
          <p:cNvSpPr txBox="1"/>
          <p:nvPr/>
        </p:nvSpPr>
        <p:spPr>
          <a:xfrm>
            <a:off x="-6372322" y="3528071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Educare le famiglie sui disturbi dell'immagine corporea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il rinforzo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senza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abilitazione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comportamenti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l'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istruzione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scolastica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programmi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promuovere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positività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del corpo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Gruppi di supporto per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genitori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tutori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09E3A26-290E-490D-2203-40D5C8419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23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9EE38-7167-6F72-A376-633F71288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7E7AA9-A364-BEA5-041A-63025CC1B8D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1604E96-AE5D-3BEF-4B07-6C4A1C5F352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E3FC829-EAEC-0700-D58D-169081F6351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BFDFA5-901A-89C1-E4BE-7C8C719EFE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8EBD540-56E3-BB7D-376E-885F647D3A2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352CE42-B2E3-CC91-C552-E323079E66FE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6DF94-169F-BCD7-57F8-661C264C0FE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2A6497E-E724-5191-A4D5-5CE0DBAD85F4}"/>
              </a:ext>
            </a:extLst>
          </p:cNvPr>
          <p:cNvSpPr txBox="1"/>
          <p:nvPr/>
        </p:nvSpPr>
        <p:spPr>
          <a:xfrm>
            <a:off x="915874" y="3119945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Educare le famiglie sui disturbi dell'immagine corporea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il rinforzo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senza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abilitazione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comportamenti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l'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istruzione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scolastica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programmi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promuovere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positività 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del corpo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Gruppi di supporto per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genitori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tutori</a:t>
            </a:r>
          </a:p>
          <a:p>
            <a:endParaRPr lang="en-US" dirty="0">
              <a:latin typeface="Coolvetica"/>
              <a:ea typeface="Microsoft YaHei"/>
            </a:endParaRPr>
          </a:p>
          <a:p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15493A-E421-CCA9-229D-8556DF6BD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11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3708E-3F52-0147-5802-66849F6E4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E6B568-1B85-4383-200D-A889B3F20D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2D8F2E1-08AA-CCF0-BE68-8B0ED09A01E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B8EE453-82C0-D960-A7E5-5DDE31294F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6D2A934-7B01-6C1D-771F-3C1C78E3964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30D334A-E383-1D4E-4F57-D0882CACA28E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Cos'è l'immagine corporea?</a:t>
            </a:r>
          </a:p>
        </p:txBody>
      </p:sp>
      <p:pic>
        <p:nvPicPr>
          <p:cNvPr id="2050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34236596-AE3E-7240-3F89-F4B34449E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836" y="2187173"/>
            <a:ext cx="5840326" cy="19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664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50326-ED04-48D1-B139-F9C39BDA6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10279A5-5C41-4010-E3BF-EA7A940E2CE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23DCD68-EC59-3837-F1F3-8E5D765DE1B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6E58B10-5EE5-6BF0-ED9E-DFD7217AD42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B1610E0-C320-DE95-F9C4-69A4C32BE6C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6816F-CF76-751D-97D9-2A7CFB8C49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58411F9-2164-82A0-CAAB-89022728A468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0E946E5-C32A-A78B-E840-CDA7007AB9C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5D07E5DB-8DFF-3936-FD49-F893122AD02C}"/>
              </a:ext>
            </a:extLst>
          </p:cNvPr>
          <p:cNvSpPr txBox="1"/>
          <p:nvPr/>
        </p:nvSpPr>
        <p:spPr>
          <a:xfrm>
            <a:off x="10462707" y="3454566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Spostare l'attenzione dall'aspetto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benessere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generale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equilibrato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mangiare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senza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regole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rigide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Promuovere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esercizio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la salute 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il divertimento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estetica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l'alimentazione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ascoltare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fame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sazietà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segnali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23B2B974-3C0A-1429-1395-B890B9DE3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301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CAABA-B21F-55DB-F2C0-038863775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78A272-16C8-D02F-E9BD-DECBE63498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A310642-635C-CD34-2594-B6786F7B0B86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77CADA6-77C9-D020-DFF8-05A18B27CBC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8BDED5C-F209-1B9D-83CF-56CC8EC9A4A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F712164-B8CC-3D0F-1782-5AECD20BD5E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06CD111-E5BC-DA85-D8AE-49EAE75DEC9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E82B8F1-B704-773F-A6BF-CB0CB0318C2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0736D1B-825B-CB72-DA86-E60E8770D77E}"/>
              </a:ext>
            </a:extLst>
          </p:cNvPr>
          <p:cNvSpPr txBox="1"/>
          <p:nvPr/>
        </p:nvSpPr>
        <p:spPr>
          <a:xfrm>
            <a:off x="2432283" y="3425807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Spostare l'attenzione dall'aspetto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benessere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generale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equilibrato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mangiare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senza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regole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rigide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Promuovere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esercizio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la salute 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il divertimento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non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estetica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l'alimentazione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ascoltare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fame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sazietà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segnali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06BECEF-FB16-AC29-2CE1-20EEC8C96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48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2ACA1-EAC7-50EA-8A83-74F1E3D87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2615821-9C89-5081-CE70-10D62131452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C775B76-B319-7BF6-7294-E5FBD69F642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7BB8BD9-69B6-AF3F-C3E4-875361C4309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8235C2C-FE63-D8CE-0C9C-C5DEC309F2E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D9AA66B-0F5A-A590-FA57-EAD32499752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627F483-308A-4513-D761-6481AE9B1F7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CFF69D7-7870-E0AE-FD3F-75402A9805A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77BE875-D2A6-DAE6-1BA8-CBDE5C926D24}"/>
              </a:ext>
            </a:extLst>
          </p:cNvPr>
          <p:cNvSpPr txBox="1"/>
          <p:nvPr/>
        </p:nvSpPr>
        <p:spPr>
          <a:xfrm>
            <a:off x="-5349012" y="1859117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Indirizzo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ideali di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bellezza e fitness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dannosi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nei media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l'alfabetizzazione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mediatica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interrogare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analizzare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le immagini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modelli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ruolo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diversificati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un uso positivo dei social media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Suggerisci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disintossicazioni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dai social media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curate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contenuti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positività del corpo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D6F7C35-C028-E8B2-4304-3EFF8D1EC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02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2C6AF-13A0-EE54-EE01-106384AC0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527CDC7E-BC50-2A28-297E-7B2BB7AB233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35BCD3F-5132-1D17-4B38-AC22EEBBD82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FE7266-43E3-3040-3E28-B9F63194E2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9031B62-C29C-6C48-FE54-D233397DF1D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151D35A-E8CB-556D-83EB-EB256B9CEAA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C599EE9-EC79-44F9-8B32-F355989F553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Costruire fiducia e comunicazione aperta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Evitare colpe e critiche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Educare senza fare pressione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Incoraggiare l'aiuto professionale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Coinvolgere </a:t>
            </a:r>
            <a:r xmlns:a="http://schemas.openxmlformats.org/drawingml/2006/main">
              <a:rPr lang="it" sz="2400" dirty="0">
                <a:solidFill>
                  <a:schemeClr val="bg1"/>
                </a:solidFill>
                <a:latin typeface="Coolvetica"/>
                <a:ea typeface="Microsoft YaHei"/>
              </a:rPr>
              <a:t>la famiglia e le reti di supporto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Promuovere un rapporto sano con il cibo e l'esercizio fisico</a:t>
            </a:r>
          </a:p>
          <a:p>
            <a:pPr xmlns:a="http://schemas.openxmlformats.org/drawingml/2006/main" marL="285750" indent="-28575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uFillTx/>
                <a:latin typeface="Coolvetica"/>
                <a:ea typeface="Microsoft YaHei"/>
              </a:rPr>
              <a:t>Sfida alle </a:t>
            </a:r>
            <a:r xmlns:a="http://schemas.openxmlformats.org/drawingml/2006/main">
              <a:rPr lang="it" sz="2400" dirty="0">
                <a:latin typeface="Coolvetica"/>
                <a:ea typeface="Microsoft YaHei"/>
              </a:rPr>
              <a:t>influenze sociali e mediatiche irrealistiche</a:t>
            </a:r>
            <a:endParaRPr xmlns:a="http://schemas.openxmlformats.org/drawingml/2006/main"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EF6E65B8-72D3-E0B6-09CB-027B5E22F3F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Avvicinarsi a un giovane con disturbo dell'incontinenza urinaria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5A4574A-61A4-2C37-0736-6C4365892FD9}"/>
              </a:ext>
            </a:extLst>
          </p:cNvPr>
          <p:cNvSpPr txBox="1"/>
          <p:nvPr/>
        </p:nvSpPr>
        <p:spPr>
          <a:xfrm>
            <a:off x="1178536" y="1807872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Indirizzo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ideali di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bellezza e fitness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dannosi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nei media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Insegnare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l'alfabetizzazione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mediatica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interrogare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analizzare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le immagini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Incoraggiare modelli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 ruolo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diversificati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un uso positivo dei social media</a:t>
            </a:r>
          </a:p>
          <a:p>
            <a:pPr xmlns:a="http://schemas.openxmlformats.org/drawingml/2006/main"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Suggerisci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disintossicazioni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dai social media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curate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contenuti </a:t>
            </a:r>
            <a:r xmlns:a="http://schemas.openxmlformats.org/drawingml/2006/main">
              <a:rPr kumimoji="0" lang="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 </a:t>
            </a:r>
            <a:r xmlns:a="http://schemas.openxmlformats.org/drawingml/2006/main">
              <a:rPr kumimoji="0" lang="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la positività del corpo</a:t>
            </a:r>
            <a:endParaRPr xmlns:a="http://schemas.openxmlformats.org/drawingml/2006/main"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91AC7C0-55DA-3F32-F3C8-6A42B0253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485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CEED3-B390-7351-8305-C14C08A04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peech bubble, speech cloud. Friendly chat. Conversation dialogue. People  talking. Hand drawn. Stickman cartoon. Doodle sketch, Vector graphic Stock  Vector Image &amp; Art - Alamy">
            <a:extLst>
              <a:ext uri="{FF2B5EF4-FFF2-40B4-BE49-F238E27FC236}">
                <a16:creationId xmlns:a16="http://schemas.microsoft.com/office/drawing/2014/main" id="{8DC64148-25E1-9FA4-B336-2311B8F387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2" t="15357" r="10671" b="19374"/>
          <a:stretch/>
        </p:blipFill>
        <p:spPr bwMode="auto">
          <a:xfrm>
            <a:off x="6955833" y="1895670"/>
            <a:ext cx="2601687" cy="251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FF0F308-3FE4-2E68-C1E5-3BC9C600CE2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1D2E7B-64BB-5B57-4339-B9133E3E6BE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06BE7B-E2EA-1A5D-C178-05800A5153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A7BF19A-0DE1-BA3D-A083-E039BBF5C36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53EB074-381B-5747-B42D-2D5AA2ACA38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5BE801D-152E-E6C8-F010-7BA593888B07}"/>
              </a:ext>
            </a:extLst>
          </p:cNvPr>
          <p:cNvSpPr txBox="1"/>
          <p:nvPr/>
        </p:nvSpPr>
        <p:spPr>
          <a:xfrm>
            <a:off x="856980" y="1086956"/>
            <a:ext cx="6711262" cy="259142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Scegli il momento giusto: mai alla fine dell'allenamento o davanti ad altre persone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Sii empatico, non curioso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Utilizzare un linguaggio neutro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Usa domande aperte e non forzare</a:t>
            </a: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lang="it" sz="2400" dirty="0">
                <a:solidFill>
                  <a:srgbClr val="000000"/>
                </a:solidFill>
                <a:latin typeface="Coolvetica"/>
                <a:ea typeface="Microsoft YaHei"/>
              </a:rPr>
              <a:t>Ascoltare attivamente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xmlns:a="http://schemas.openxmlformats.org/drawingml/2006/main"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 xmlns:a="http://schemas.openxmlformats.org/drawingml/2006/main">
              <a:rPr kumimoji="0" lang="it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Date spazio: anche il silenzio comunica!</a:t>
            </a:r>
            <a:endParaRPr xmlns:a="http://schemas.openxmlformats.org/drawingml/2006/main"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11779D3-1817-E298-2497-C317E31BE47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Come iniziare un dialogo</a:t>
            </a:r>
          </a:p>
        </p:txBody>
      </p:sp>
    </p:spTree>
    <p:extLst>
      <p:ext uri="{BB962C8B-B14F-4D97-AF65-F5344CB8AC3E}">
        <p14:creationId xmlns:p14="http://schemas.microsoft.com/office/powerpoint/2010/main" val="4092638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E2128-5668-E1D7-7063-AABFCC7A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28A8CF5E-1663-B90D-491F-616E1F184D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42FADDC-F92D-F87E-CF13-65512EB9D8C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8DE70B3-98E7-7005-B0B5-AD4F0B0AD5C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216D8D-99DA-7DE6-4D75-AA868EF53B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0F922BF-190D-9B30-9DB7-ABBF1333281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D146EC-B039-D845-F3D6-DE819E95453E}"/>
              </a:ext>
            </a:extLst>
          </p:cNvPr>
          <p:cNvSpPr txBox="1"/>
          <p:nvPr/>
        </p:nvSpPr>
        <p:spPr>
          <a:xfrm>
            <a:off x="856980" y="1086957"/>
            <a:ext cx="6711262" cy="2363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"Come ti senti quando non puoi allenarti?"</a:t>
            </a:r>
          </a:p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"Cosa ti piace di più dell'allenamento?"</a:t>
            </a:r>
          </a:p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"Ti capita mai di allenarti quando sei stanco o malato?"</a:t>
            </a:r>
          </a:p>
          <a:p>
            <a:pPr xmlns:a="http://schemas.openxmlformats.org/drawingml/2006/main" marL="342900" indent="-342900">
              <a:spcAft>
                <a:spcPts val="1200"/>
              </a:spcAft>
              <a:buFont typeface="Wingdings" panose="05000000000000000000" pitchFamily="2" charset="2"/>
              <a:buChar char="q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"Qual è il tuo obiettivo?"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E7AE826-9146-51B2-87CA-29447851697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Esplorare la relazione con la formazione</a:t>
            </a:r>
          </a:p>
        </p:txBody>
      </p:sp>
    </p:spTree>
    <p:extLst>
      <p:ext uri="{BB962C8B-B14F-4D97-AF65-F5344CB8AC3E}">
        <p14:creationId xmlns:p14="http://schemas.microsoft.com/office/powerpoint/2010/main" val="2911964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9A2B9-3A86-401F-C604-701C5243C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02B433-2029-3292-64DC-8AD0891F58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63726D6-214F-1FB0-FA92-06F9A1A59D2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0765371-39FF-9BBC-30B8-6983074A205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936F506-B942-0E52-E98B-78AED2E13D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4BB2D1F-ADA4-F60E-F317-8571E4E0C90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BD5F53A-5041-DC30-A75E-C3069A1607B4}"/>
              </a:ext>
            </a:extLst>
          </p:cNvPr>
          <p:cNvSpPr txBox="1"/>
          <p:nvPr/>
        </p:nvSpPr>
        <p:spPr>
          <a:xfrm>
            <a:off x="856980" y="1086956"/>
            <a:ext cx="6711262" cy="28373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"Ci sono cibi che eviti sempre?"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"Come ti senti dopo aver mangiato?"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"Ti è mai capitato di guardarti allo specchio e di non trovare quello che vedi?"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“Come è cambiata la tua alimentazione negli ultimi mesi?”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39450A3-4D0A-B57F-D274-39FE6FBF0FCC}"/>
              </a:ext>
            </a:extLst>
          </p:cNvPr>
          <p:cNvSpPr txBox="1"/>
          <p:nvPr/>
        </p:nvSpPr>
        <p:spPr>
          <a:xfrm>
            <a:off x="609598" y="497514"/>
            <a:ext cx="811530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Indagare il rapporto tra cibo e corpo</a:t>
            </a:r>
          </a:p>
        </p:txBody>
      </p:sp>
    </p:spTree>
    <p:extLst>
      <p:ext uri="{BB962C8B-B14F-4D97-AF65-F5344CB8AC3E}">
        <p14:creationId xmlns:p14="http://schemas.microsoft.com/office/powerpoint/2010/main" val="1259862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E99FD-432D-0422-9E2F-A91E91D99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4">
            <a:extLst>
              <a:ext uri="{FF2B5EF4-FFF2-40B4-BE49-F238E27FC236}">
                <a16:creationId xmlns:a16="http://schemas.microsoft.com/office/drawing/2014/main" id="{9623D6A6-D68F-56ED-15C0-5DBE77B6F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9" t="6666" r="7953"/>
          <a:stretch/>
        </p:blipFill>
        <p:spPr>
          <a:xfrm>
            <a:off x="6676149" y="1499952"/>
            <a:ext cx="2801984" cy="3452568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8B336E7-233B-9E34-D863-BD15FCBDBC0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65942C3-850B-CDCB-A338-AF6F641FCC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0CCF726-B15B-1028-B915-B4808C0D66B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86E02B-4637-BCDC-BE20-0141BB2D507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D98D3C7-CBCB-2C1B-CCD9-2B587D5E741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A434563-0B2E-E5D7-697D-1D74CA2B2D9F}"/>
              </a:ext>
            </a:extLst>
          </p:cNvPr>
          <p:cNvSpPr txBox="1"/>
          <p:nvPr/>
        </p:nvSpPr>
        <p:spPr>
          <a:xfrm>
            <a:off x="856980" y="1086956"/>
            <a:ext cx="6711262" cy="21624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“Mangio solo se mi sono allenato abbastanza”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“Non riesco a smettere, se salto un giorno mi sento male”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"Non mi piacerò mai"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“Voglio vedere le ossa/la definizione”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3689B51-2700-B81D-D80A-6F6506CE173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Risposte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che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meritano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attenzione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4028973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4211C-FC11-A4CE-0D68-C17A533E7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999D2703-37A4-E6C7-DD02-386A021291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2" t="11100"/>
          <a:stretch/>
        </p:blipFill>
        <p:spPr bwMode="auto">
          <a:xfrm>
            <a:off x="5303490" y="129288"/>
            <a:ext cx="732561" cy="89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381016AD-679C-F715-310D-05D32B4129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50"/>
          <a:stretch/>
        </p:blipFill>
        <p:spPr bwMode="auto">
          <a:xfrm>
            <a:off x="3829722" y="129288"/>
            <a:ext cx="732560" cy="97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796CDC-5CBC-5331-6E1C-A01BADE79B3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D993664-3124-A5AF-36F7-EE835DFB6384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E289E1-2E07-5514-9AEA-7DDFA579D7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B211014-EC2B-50C6-803A-1C848380E9D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426DD71-A0CA-4E68-1B77-D4593CB1E0DC}"/>
              </a:ext>
            </a:extLst>
          </p:cNvPr>
          <p:cNvSpPr txBox="1"/>
          <p:nvPr/>
        </p:nvSpPr>
        <p:spPr>
          <a:xfrm>
            <a:off x="773607" y="1309229"/>
            <a:ext cx="4188774" cy="289906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Convalidare le emozioni senza minimizzarle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Usa frasi come: "È normale sentirsi così..."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Lascia sempre la porta aperta al dialogo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F36AF96-AFEC-E0FE-8955-02B727FCDF8B}"/>
              </a:ext>
            </a:extLst>
          </p:cNvPr>
          <p:cNvSpPr txBox="1"/>
          <p:nvPr/>
        </p:nvSpPr>
        <p:spPr>
          <a:xfrm>
            <a:off x="1055912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Cosa fare</a:t>
            </a:r>
          </a:p>
        </p:txBody>
      </p:sp>
      <p:sp>
        <p:nvSpPr>
          <p:cNvPr id="3" name="CuadroTexto 22">
            <a:extLst>
              <a:ext uri="{FF2B5EF4-FFF2-40B4-BE49-F238E27FC236}">
                <a16:creationId xmlns:a16="http://schemas.microsoft.com/office/drawing/2014/main" id="{1BCAF93A-BD84-BB2C-4390-AFF873D70534}"/>
              </a:ext>
            </a:extLst>
          </p:cNvPr>
          <p:cNvSpPr txBox="1"/>
          <p:nvPr/>
        </p:nvSpPr>
        <p:spPr>
          <a:xfrm>
            <a:off x="6444798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Cosa evitare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7D346495-7E43-3AC0-9EBC-4DF1855318F6}"/>
              </a:ext>
            </a:extLst>
          </p:cNvPr>
          <p:cNvSpPr txBox="1"/>
          <p:nvPr/>
        </p:nvSpPr>
        <p:spPr>
          <a:xfrm>
            <a:off x="5244686" y="1304034"/>
            <a:ext cx="4188774" cy="351144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Minimizzare o ridere del problema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Suggerisci soluzioni semplicistiche ("mangia di più")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Fare commenti sull'aspetto fisico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Forza la fiducia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Utilizzare confronti con altri clienti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Offrire soluzioni fai da te</a:t>
            </a:r>
            <a:endParaRPr xmlns:a="http://schemas.openxmlformats.org/drawingml/2006/main"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12433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5EA1F-3DD2-BAAE-768F-CC8A393C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0AAC45B-1917-C049-465A-231DCFA3248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FB6344A-B42B-2800-BCA0-19F8894452A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91E70B8-18F6-7683-E0B4-717602A510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E200280-1034-FA16-9B19-DA71A396020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D89882B-2E8D-DAA6-41AD-5AF31EC47CD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835BF6-7BF2-A29F-EE50-0D9ADAF3F294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Perdita di peso significativa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Sospetto uso di farmaci per migliorare le prestazioni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Ritiro sociale e scolastico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Discorso autolesionista o depressivo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75D3955-3FBD-108F-035D-5D6CB5C13A07}"/>
              </a:ext>
            </a:extLst>
          </p:cNvPr>
          <p:cNvSpPr txBox="1"/>
          <p:nvPr/>
        </p:nvSpPr>
        <p:spPr>
          <a:xfrm>
            <a:off x="609599" y="497514"/>
            <a:ext cx="7717972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Situazioni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che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richiedono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attenzione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immediata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​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​</a:t>
            </a:r>
          </a:p>
        </p:txBody>
      </p:sp>
      <p:pic>
        <p:nvPicPr>
          <p:cNvPr id="19458" name="Picture 2" descr="Siren - Free technology icons">
            <a:extLst>
              <a:ext uri="{FF2B5EF4-FFF2-40B4-BE49-F238E27FC236}">
                <a16:creationId xmlns:a16="http://schemas.microsoft.com/office/drawing/2014/main" id="{048AD56D-49D7-61E5-7E99-98ACFAE3F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699" y="256765"/>
            <a:ext cx="1676451" cy="167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897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AD9B8-D381-FB34-E44F-5B32B780F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1756E577-DEFB-9C6F-FB71-80E697B11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44" y="247943"/>
            <a:ext cx="3180507" cy="10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34CC5B2-C5BA-F24A-D5A5-CEDAD5489B8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AAD8296-76B6-CFC9-0A54-99E27DB0334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46C5D84-AA4E-0AF2-3493-F8B43ED4708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3E54B2E-D0B3-F7DF-6A8B-0E1206D03C8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6EA0EF54-B58C-B7DA-E157-BC7AEA02FFEC}"/>
              </a:ext>
            </a:extLst>
          </p:cNvPr>
          <p:cNvSpPr txBox="1"/>
          <p:nvPr/>
        </p:nvSpPr>
        <p:spPr>
          <a:xfrm>
            <a:off x="1005504" y="2149752"/>
            <a:ext cx="806898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400" dirty="0"/>
              <a:t>L'immagine corporea è la percezione che si ha del proprio sé fisico e le sensazioni che si provano come risultato di questa percezione</a:t>
            </a:r>
          </a:p>
          <a:p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  <a:p>
            <a:r xmlns:a="http://schemas.openxmlformats.org/drawingml/2006/main">
              <a:rPr lang="it" sz="2400" i="1" dirty="0"/>
              <a:t>Come ti vedi quando ti guardi allo specchio o ti immagini nella tua mente</a:t>
            </a:r>
            <a:endParaRPr xmlns:a="http://schemas.openxmlformats.org/drawingml/2006/main" lang="en-US" sz="24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4" name="CuadroTexto 22">
            <a:extLst>
              <a:ext uri="{FF2B5EF4-FFF2-40B4-BE49-F238E27FC236}">
                <a16:creationId xmlns:a16="http://schemas.microsoft.com/office/drawing/2014/main" id="{630B1833-DEC1-A096-CC57-96FF5F6F2B38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Cos'è l'immagine corporea?</a:t>
            </a:r>
          </a:p>
        </p:txBody>
      </p:sp>
    </p:spTree>
    <p:extLst>
      <p:ext uri="{BB962C8B-B14F-4D97-AF65-F5344CB8AC3E}">
        <p14:creationId xmlns:p14="http://schemas.microsoft.com/office/powerpoint/2010/main" val="3917917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B571B-478C-7503-AFEC-7D09A02A3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,200+ Need Help Cartoon Stock Photos, Pictures &amp; Royalty-Free Images -  iStock">
            <a:extLst>
              <a:ext uri="{FF2B5EF4-FFF2-40B4-BE49-F238E27FC236}">
                <a16:creationId xmlns:a16="http://schemas.microsoft.com/office/drawing/2014/main" id="{ED519FB2-FB23-8050-4EB7-FA70E6818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53" y="1840740"/>
            <a:ext cx="2757351" cy="256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A3B5D18-DA7E-6C88-4ABD-36FA4CFFEAF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FF20DC1-6A8A-4BB1-4546-C50FFB2ADBF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EA1F4BA-840E-1E7A-B9B8-3D41A15FCC2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277ECC0-0780-FAE7-34F9-236782A48F5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DE6A882-1917-8214-0980-F1A2D228C0F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3DA911D-4549-2D27-574B-B25D259CD41E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“Hai mai pensato di parlarne con qualcuno?”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“Conosco un centro di consulenza, se vuoi…”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"Vuoi parlarne un'altra volta?"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4D37EDC-32A4-6BD4-6B2B-DB219B5542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Offri aiuto senza invadere</a:t>
            </a:r>
          </a:p>
        </p:txBody>
      </p:sp>
    </p:spTree>
    <p:extLst>
      <p:ext uri="{BB962C8B-B14F-4D97-AF65-F5344CB8AC3E}">
        <p14:creationId xmlns:p14="http://schemas.microsoft.com/office/powerpoint/2010/main" val="290018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43952-8476-3B62-9237-A86CC3B2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CD0018A-2B6D-0809-B93E-12770BBD7C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675E377-0B92-F467-8249-2FEA1EFC80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BE45AB9-4215-B603-9992-4EF37F66803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B85D603-6E31-1E74-462C-DDF9CB538F8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FB3087-4E36-E47F-315F-7F4EBD05055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CA651DA-1D3D-808F-2ED2-B3F06597DAC4}"/>
              </a:ext>
            </a:extLst>
          </p:cNvPr>
          <p:cNvSpPr txBox="1"/>
          <p:nvPr/>
        </p:nvSpPr>
        <p:spPr>
          <a:xfrm>
            <a:off x="856980" y="1086956"/>
            <a:ext cx="5715270" cy="229305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Collaborare con la famiglia (se minorenne)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 con un collega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Segnalare ad altri professionisti (psicologi, psichiatri infantili)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Offri contatti, non solo soluzioni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96524B5-B241-8E8F-411D-14F22F0C85D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Non sei solo: costruire alleanze</a:t>
            </a:r>
          </a:p>
        </p:txBody>
      </p:sp>
      <p:pic>
        <p:nvPicPr>
          <p:cNvPr id="1026" name="Picture 2" descr="The Human Network: How Connectivity Will Change Lives">
            <a:extLst>
              <a:ext uri="{FF2B5EF4-FFF2-40B4-BE49-F238E27FC236}">
                <a16:creationId xmlns:a16="http://schemas.microsoft.com/office/drawing/2014/main" id="{69BFEC59-F724-CB4C-4711-885589D88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631" y="1758122"/>
            <a:ext cx="2618958" cy="26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637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EF57-E001-61B6-240A-1F417573E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1B8C8C-102F-3B58-D7B9-4550C48CC2F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F8D94-DC90-8FD4-3173-FD0DC12E4D2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96BFAD7-0C77-0083-B2E5-EFBFC0E2FE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5C3FDFC-00C5-3F2C-AD37-83587A8A148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F058ED3-ADE1-C10E-75A9-1C9D547965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99C06E3-CD48-0A86-106E-E207FA1FB007}"/>
              </a:ext>
            </a:extLst>
          </p:cNvPr>
          <p:cNvSpPr txBox="1"/>
          <p:nvPr/>
        </p:nvSpPr>
        <p:spPr>
          <a:xfrm>
            <a:off x="677880" y="2000245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 con colleghi o referenti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Riconosci il tuo coinvolgimento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Utilizzare momenti di supervisione o decompressione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Allenati sempre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6A8BB0C-DC27-C6A7-24DE-2BA79ED62F38}"/>
              </a:ext>
            </a:extLst>
          </p:cNvPr>
          <p:cNvSpPr txBox="1"/>
          <p:nvPr/>
        </p:nvSpPr>
        <p:spPr>
          <a:xfrm>
            <a:off x="609598" y="497514"/>
            <a:ext cx="478847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Lavorare sul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disagio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degli altri senza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esserne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sopraffatti</a:t>
            </a:r>
          </a:p>
        </p:txBody>
      </p:sp>
      <p:pic>
        <p:nvPicPr>
          <p:cNvPr id="4098" name="Picture 2" descr="The Best Ways to Reduce Your Stress">
            <a:extLst>
              <a:ext uri="{FF2B5EF4-FFF2-40B4-BE49-F238E27FC236}">
                <a16:creationId xmlns:a16="http://schemas.microsoft.com/office/drawing/2014/main" id="{CF4ED981-6E90-EE36-ADC5-56806BAB2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315" y="270209"/>
            <a:ext cx="3928496" cy="261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17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9C1F2-91EE-8103-F089-120127CE4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30BB175-2849-339F-60CD-B3410A5257D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A616B9B-BD27-DC91-5881-5A9C3E2D543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77BFD44-F1B8-6A27-3367-78C16755F93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4A8E518-7F7E-A6B5-948C-0624FAD6375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7C9D6FE-3710-940F-89F9-C55CDDB1162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7E30B64-E227-C8EA-9B8B-7FE5357CDBC2}"/>
              </a:ext>
            </a:extLst>
          </p:cNvPr>
          <p:cNvSpPr txBox="1"/>
          <p:nvPr/>
        </p:nvSpPr>
        <p:spPr>
          <a:xfrm>
            <a:off x="856980" y="1086956"/>
            <a:ext cx="6711262" cy="22386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 giovani ti contattano più spesso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Inizia a usare un linguaggio diverso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Grazie per essere stato lì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Accetta di parlare con uno specialista</a:t>
            </a:r>
            <a:endParaRPr xmlns:a="http://schemas.openxmlformats.org/drawingml/2006/main"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C055A60-C3F2-38E1-6BD8-D08C5E2F3E7D}"/>
              </a:ext>
            </a:extLst>
          </p:cNvPr>
          <p:cNvSpPr txBox="1"/>
          <p:nvPr/>
        </p:nvSpPr>
        <p:spPr>
          <a:xfrm>
            <a:off x="609599" y="497514"/>
            <a:ext cx="82350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Riconosci quando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stai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facendo la differenza</a:t>
            </a:r>
          </a:p>
        </p:txBody>
      </p:sp>
      <p:pic>
        <p:nvPicPr>
          <p:cNvPr id="2050" name="Picture 2" descr="Theory) The Fallout Vault Boy isnt actually giving you the thumbs up; its  something else entirely : r/VideogameMysteries">
            <a:extLst>
              <a:ext uri="{FF2B5EF4-FFF2-40B4-BE49-F238E27FC236}">
                <a16:creationId xmlns:a16="http://schemas.microsoft.com/office/drawing/2014/main" id="{2DAFD4C3-E921-30C1-3E34-FD2513D93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477" y="1561296"/>
            <a:ext cx="2864409" cy="29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889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12E56-C114-5ACF-B7E8-58C2385FE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urvey list of customer support questions Examination document Hand holding  magnifying glass Checklist form People marketing feedback Cartoon flat  style isolated vector concept | Premium Photo">
            <a:extLst>
              <a:ext uri="{FF2B5EF4-FFF2-40B4-BE49-F238E27FC236}">
                <a16:creationId xmlns:a16="http://schemas.microsoft.com/office/drawing/2014/main" id="{32B324CF-D2DA-59AF-C957-78A1F7837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09" y="126550"/>
            <a:ext cx="3082227" cy="271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A525256-90F8-382E-A822-88E90C18EEF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3709302-A9D4-3923-6A9F-69C350B246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05D18D7-5EFC-2286-FC90-17D2C14A9ED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1BD8B4D-BFEC-80BA-C93F-8497B33DDC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9C247D1-C774-A874-1621-A01F4FB36E7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095EBB0-3DAD-3851-FF1A-E64525CEB76F}"/>
              </a:ext>
            </a:extLst>
          </p:cNvPr>
          <p:cNvSpPr txBox="1"/>
          <p:nvPr/>
        </p:nvSpPr>
        <p:spPr>
          <a:xfrm>
            <a:off x="713170" y="1146146"/>
            <a:ext cx="6170807" cy="324225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2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Qual è il loro rapporto con la formazione e l'assistenza personale?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 reagiscono ai cambiamenti del loro corpo?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Evitano cibi o situazioni legate al cibo?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Parlano spesso del loro corpo in termini negativi?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dirty="0">
                <a:solidFill>
                  <a:srgbClr val="000000"/>
                </a:solidFill>
                <a:latin typeface="Coolvetica"/>
                <a:ea typeface="Microsoft YaHei"/>
              </a:rPr>
              <a:t>Sono </a:t>
            </a: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ipercritici verso </a:t>
            </a:r>
            <a:r xmlns:a="http://schemas.openxmlformats.org/drawingml/2006/main">
              <a:rPr lang="it" sz="1600" dirty="0">
                <a:solidFill>
                  <a:srgbClr val="000000"/>
                </a:solidFill>
                <a:latin typeface="Coolvetica"/>
                <a:ea typeface="Microsoft YaHei"/>
              </a:rPr>
              <a:t>se </a:t>
            </a: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stessi?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Mostrano ansia quando non si allenano?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Cercano costantemente conferme?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Sono molto influenzati dai social media?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Hanno comportamenti rigidi o rituali?</a:t>
            </a:r>
          </a:p>
          <a:p>
            <a:pPr xmlns:a="http://schemas.openxmlformats.org/drawingml/2006/main" marL="446088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1600" dirty="0">
                <a:solidFill>
                  <a:srgbClr val="000000"/>
                </a:solidFill>
                <a:latin typeface="Coolvetica"/>
                <a:ea typeface="Microsoft YaHei"/>
              </a:rPr>
              <a:t>Sono </a:t>
            </a:r>
            <a:r xmlns:a="http://schemas.openxmlformats.org/drawingml/2006/main">
              <a:rPr lang="it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disposti a parlare? O si chiudono in se stessi?</a:t>
            </a:r>
            <a:endParaRPr xmlns:a="http://schemas.openxmlformats.org/drawingml/2006/main" lang="en-US" sz="16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199E530-E947-373F-AA22-537731558E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Le 10 </a:t>
            </a:r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domande </a:t>
            </a:r>
            <a:r xmlns:a="http://schemas.openxmlformats.org/drawingml/2006/main">
              <a:rPr lang="it" sz="2800" dirty="0">
                <a:solidFill>
                  <a:srgbClr val="E98E24"/>
                </a:solidFill>
                <a:latin typeface="Coolvetica"/>
              </a:rPr>
              <a:t>chiave</a:t>
            </a:r>
          </a:p>
        </p:txBody>
      </p:sp>
    </p:spTree>
    <p:extLst>
      <p:ext uri="{BB962C8B-B14F-4D97-AF65-F5344CB8AC3E}">
        <p14:creationId xmlns:p14="http://schemas.microsoft.com/office/powerpoint/2010/main" val="274027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4A311-350C-C960-8F5F-301F151F4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0B2CBA0-6555-3B6B-DD4E-0ABC96D00F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B1DC35C-E350-5912-F2CB-F8B1A9CAB1E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DC124C9-3E52-4A61-50A4-C68F34599BB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E30E124-263B-5D01-EDDC-496FAFAB0A1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AC5E2BE-1EA5-4049-8D24-A3E843CE3B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96A4966-B6AA-6167-22B5-6D2CB9E13798}"/>
              </a:ext>
            </a:extLst>
          </p:cNvPr>
          <p:cNvSpPr txBox="1"/>
          <p:nvPr/>
        </p:nvSpPr>
        <p:spPr>
          <a:xfrm>
            <a:off x="609599" y="48118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Tavolo di osservazione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1717F2D3-E421-1391-1511-5A61CCC742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827973"/>
              </p:ext>
            </p:extLst>
          </p:nvPr>
        </p:nvGraphicFramePr>
        <p:xfrm>
          <a:off x="1679791" y="1518839"/>
          <a:ext cx="6720417" cy="22250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718460">
                  <a:extLst>
                    <a:ext uri="{9D8B030D-6E8A-4147-A177-3AD203B41FA5}">
                      <a16:colId xmlns:a16="http://schemas.microsoft.com/office/drawing/2014/main" val="2681832572"/>
                    </a:ext>
                  </a:extLst>
                </a:gridCol>
                <a:gridCol w="3568606">
                  <a:extLst>
                    <a:ext uri="{9D8B030D-6E8A-4147-A177-3AD203B41FA5}">
                      <a16:colId xmlns:a16="http://schemas.microsoft.com/office/drawing/2014/main" val="1633533861"/>
                    </a:ext>
                  </a:extLst>
                </a:gridCol>
                <a:gridCol w="1433351">
                  <a:extLst>
                    <a:ext uri="{9D8B030D-6E8A-4147-A177-3AD203B41FA5}">
                      <a16:colId xmlns:a16="http://schemas.microsoft.com/office/drawing/2014/main" val="952721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>
                          <a:latin typeface="Coolvetica"/>
                        </a:rPr>
                        <a:t>Caratteristica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Osservato</a:t>
                      </a:r>
                      <a:r xmlns:a="http://schemas.openxmlformats.org/drawingml/2006/main">
                        <a:rPr lang="it" sz="1600" dirty="0">
                          <a:latin typeface="Coolvetica"/>
                        </a:rPr>
                        <a:t> </a:t>
                      </a:r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comportamento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>
                          <a:latin typeface="Coolvetica"/>
                        </a:rPr>
                        <a:t>Note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1788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>
                          <a:latin typeface="Coolvetica"/>
                        </a:rPr>
                        <a:t>Allenamento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>
                          <a:latin typeface="Coolvetica"/>
                        </a:rPr>
                        <a:t>Frequenza, </a:t>
                      </a:r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intensità </a:t>
                      </a:r>
                      <a:r xmlns:a="http://schemas.openxmlformats.org/drawingml/2006/main">
                        <a:rPr lang="it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rigidità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466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>
                          <a:latin typeface="Coolvetica"/>
                        </a:rPr>
                        <a:t>Lingua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>
                          <a:latin typeface="Coolvetica"/>
                        </a:rPr>
                        <a:t>Commenti negativi sul corpo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3754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Dieta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Rigidità </a:t>
                      </a:r>
                      <a:r xmlns:a="http://schemas.openxmlformats.org/drawingml/2006/main">
                        <a:rPr lang="it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restrizione </a:t>
                      </a:r>
                      <a:r xmlns:a="http://schemas.openxmlformats.org/drawingml/2006/main">
                        <a:rPr lang="it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evitamento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0662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Emozioni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Irritabilità </a:t>
                      </a:r>
                      <a:r xmlns:a="http://schemas.openxmlformats.org/drawingml/2006/main">
                        <a:rPr lang="it" sz="1600" dirty="0">
                          <a:latin typeface="Coolvetica"/>
                        </a:rPr>
                        <a:t>, </a:t>
                      </a:r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perfezionismo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7951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>
                          <a:latin typeface="Coolvetica"/>
                        </a:rPr>
                        <a:t>Social media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 xmlns:a="http://schemas.openxmlformats.org/drawingml/2006/main">
                        <a:rPr lang="it" sz="1600" dirty="0">
                          <a:latin typeface="Coolvetica"/>
                        </a:rPr>
                        <a:t>Estremo o </a:t>
                      </a:r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dismorfico</a:t>
                      </a:r>
                      <a:r xmlns:a="http://schemas.openxmlformats.org/drawingml/2006/main">
                        <a:rPr lang="it" sz="1600" dirty="0">
                          <a:latin typeface="Coolvetica"/>
                        </a:rPr>
                        <a:t> </a:t>
                      </a:r>
                      <a:r xmlns:a="http://schemas.openxmlformats.org/drawingml/2006/main">
                        <a:rPr lang="it" sz="1600" dirty="0" err="1">
                          <a:latin typeface="Coolvetica"/>
                        </a:rPr>
                        <a:t>contenuto</a:t>
                      </a:r>
                      <a:endParaRPr xmlns:a="http://schemas.openxmlformats.org/drawingml/2006/main"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0486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451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42,679 Cartoon Man Questioning Royalty-Free Photos and Stock Images |  Shutterstock">
            <a:extLst>
              <a:ext uri="{FF2B5EF4-FFF2-40B4-BE49-F238E27FC236}">
                <a16:creationId xmlns:a16="http://schemas.microsoft.com/office/drawing/2014/main" id="{4B0893F6-1246-EB0E-179E-DC10E1719C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"/>
          <a:stretch/>
        </p:blipFill>
        <p:spPr bwMode="auto">
          <a:xfrm>
            <a:off x="229280" y="0"/>
            <a:ext cx="5002536" cy="488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89E9681-3C66-20C4-7F8B-8A5DCFEE6DB5}"/>
              </a:ext>
            </a:extLst>
          </p:cNvPr>
          <p:cNvSpPr txBox="1"/>
          <p:nvPr/>
        </p:nvSpPr>
        <p:spPr>
          <a:xfrm>
            <a:off x="440870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1888B6-8340-29CA-23FA-F689769AEEA4}"/>
              </a:ext>
            </a:extLst>
          </p:cNvPr>
          <p:cNvSpPr txBox="1"/>
          <p:nvPr/>
        </p:nvSpPr>
        <p:spPr>
          <a:xfrm>
            <a:off x="5827724" y="1925864"/>
            <a:ext cx="2281276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5400" b="0" u="none" strike="noStrike" dirty="0">
                <a:solidFill>
                  <a:srgbClr val="E98E24"/>
                </a:solidFill>
                <a:uFillTx/>
                <a:latin typeface="Coolvetica"/>
              </a:rPr>
              <a:t>Domande e risposte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601BE-36A2-F852-D3F4-77CDFB7B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herapy for Body Dysmorphia | Rago &amp; Associates">
            <a:extLst>
              <a:ext uri="{FF2B5EF4-FFF2-40B4-BE49-F238E27FC236}">
                <a16:creationId xmlns:a16="http://schemas.microsoft.com/office/drawing/2014/main" id="{0E3F01E7-507F-35E7-22BC-52C154BA0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600" y="1422187"/>
            <a:ext cx="2899675" cy="290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C41E9E99-CBD2-C692-7294-EAA002883726}"/>
              </a:ext>
            </a:extLst>
          </p:cNvPr>
          <p:cNvSpPr txBox="1"/>
          <p:nvPr/>
        </p:nvSpPr>
        <p:spPr>
          <a:xfrm>
            <a:off x="454785" y="1186386"/>
            <a:ext cx="698510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endParaRPr lang="en-US" sz="2000" dirty="0"/>
          </a:p>
          <a:p>
            <a:r xmlns:a="http://schemas.openxmlformats.org/drawingml/2006/main">
              <a:rPr lang="it" sz="2000" dirty="0"/>
              <a:t>Ciò in cui credi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dirty="0"/>
              <a:t>Strettamente correlato all'autostima</a:t>
            </a:r>
          </a:p>
          <a:p>
            <a:endParaRPr lang="en-US" sz="2000" dirty="0"/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000" dirty="0"/>
              <a:t>L'autostima è più specificatamente correlata ai pensieri e ai sentimenti che una persona ha riguardo al proprio aspetto, alla propria forma o alle proprie dimensioni</a:t>
            </a:r>
            <a:endParaRPr xmlns:a="http://schemas.openxmlformats.org/drawingml/2006/main" lang="en-US" sz="20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484AA30E-E797-BF40-950B-4EFAA4605DA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F9798-C9CE-B7AE-4A1F-CF055DB35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9ED113B-009C-28D5-627C-2A29FE470AF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459AC2B-4EFF-E4D5-A4BD-2CDA5B2890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" name="CuadroTexto 22">
            <a:extLst>
              <a:ext uri="{FF2B5EF4-FFF2-40B4-BE49-F238E27FC236}">
                <a16:creationId xmlns:a16="http://schemas.microsoft.com/office/drawing/2014/main" id="{11597DFE-DA82-8038-7C3B-6A0D91550A7C}"/>
              </a:ext>
            </a:extLst>
          </p:cNvPr>
          <p:cNvSpPr txBox="1"/>
          <p:nvPr/>
        </p:nvSpPr>
        <p:spPr>
          <a:xfrm>
            <a:off x="2202667" y="83347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Cos'è l'immagine corporea?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5967611-64D8-E5BA-9596-FF4FB4590A6C}"/>
              </a:ext>
            </a:extLst>
          </p:cNvPr>
          <p:cNvSpPr txBox="1"/>
          <p:nvPr/>
        </p:nvSpPr>
        <p:spPr>
          <a:xfrm>
            <a:off x="3583518" y="1253289"/>
            <a:ext cx="4136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it" sz="1800" dirty="0"/>
              <a:t>Il tuo aspetto</a:t>
            </a:r>
          </a:p>
          <a:p>
            <a:r xmlns:a="http://schemas.openxmlformats.org/drawingml/2006/main">
              <a:rPr lang="it" sz="1800" dirty="0"/>
              <a:t>Come pensi che gli altri ti vedano</a:t>
            </a:r>
          </a:p>
          <a:p>
            <a:r xmlns:a="http://schemas.openxmlformats.org/drawingml/2006/main">
              <a:rPr lang="it" sz="1800" dirty="0"/>
              <a:t>Come ti senti riguardo al tuo corpo</a:t>
            </a:r>
          </a:p>
          <a:p>
            <a:endParaRPr lang="it-IT" dirty="0"/>
          </a:p>
        </p:txBody>
      </p:sp>
      <p:sp>
        <p:nvSpPr>
          <p:cNvPr id="7" name="Parentesi graffa aperta 6">
            <a:extLst>
              <a:ext uri="{FF2B5EF4-FFF2-40B4-BE49-F238E27FC236}">
                <a16:creationId xmlns:a16="http://schemas.microsoft.com/office/drawing/2014/main" id="{997DD442-5B04-44FE-40F3-EFFB8A306E10}"/>
              </a:ext>
            </a:extLst>
          </p:cNvPr>
          <p:cNvSpPr/>
          <p:nvPr/>
        </p:nvSpPr>
        <p:spPr>
          <a:xfrm>
            <a:off x="3383479" y="1289095"/>
            <a:ext cx="201386" cy="838487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9012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4ED8F-9FC9-23B2-1C40-840457A92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6DEE654-FFBF-CDF4-DD8F-C7486CA709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A35AF5-AB26-2A6E-4C15-7C27CC6045E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D2B1953-98F3-592A-D005-21AB3BBA68D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BA830FC-9C2B-9E0D-BDEE-F35BE725B7B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066995E-6810-35F3-048D-4597926585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B459FE-1118-E2F6-84FF-1F278470D22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Quando l'immagine corporea diventa tossica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DDC2D13-05D5-C03F-8D14-7F1DE7C1A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508690"/>
              </p:ext>
            </p:extLst>
          </p:nvPr>
        </p:nvGraphicFramePr>
        <p:xfrm>
          <a:off x="1666444" y="1572307"/>
          <a:ext cx="6747112" cy="220262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373556">
                  <a:extLst>
                    <a:ext uri="{9D8B030D-6E8A-4147-A177-3AD203B41FA5}">
                      <a16:colId xmlns:a16="http://schemas.microsoft.com/office/drawing/2014/main" val="1970249116"/>
                    </a:ext>
                  </a:extLst>
                </a:gridCol>
                <a:gridCol w="3373556">
                  <a:extLst>
                    <a:ext uri="{9D8B030D-6E8A-4147-A177-3AD203B41FA5}">
                      <a16:colId xmlns:a16="http://schemas.microsoft.com/office/drawing/2014/main" val="1009051999"/>
                    </a:ext>
                  </a:extLst>
                </a:gridCol>
              </a:tblGrid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it" dirty="0">
                          <a:latin typeface="Coolvetica"/>
                        </a:rPr>
                        <a:t>BI positivo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it" dirty="0">
                          <a:latin typeface="Coolvetica"/>
                        </a:rPr>
                        <a:t>BI negativo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9359063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it" dirty="0">
                          <a:latin typeface="Coolvetica"/>
                        </a:rPr>
                        <a:t>Accettazione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it" dirty="0">
                          <a:latin typeface="Coolvetica"/>
                        </a:rPr>
                        <a:t>Vergogna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731421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it" dirty="0">
                          <a:latin typeface="Coolvetica"/>
                        </a:rPr>
                        <a:t>Cura del corpo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 xmlns:a="http://schemas.openxmlformats.org/drawingml/2006/main">
                        <a:rPr lang="it" dirty="0">
                          <a:latin typeface="Coolvetica"/>
                        </a:rPr>
                        <a:t>Controllo ossessivo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5993602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it" dirty="0">
                          <a:latin typeface="Coolvetica"/>
                        </a:rPr>
                        <a:t>Attività per il piacere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it" dirty="0">
                          <a:latin typeface="Coolvetica"/>
                        </a:rPr>
                        <a:t>Attività a scopo di compensazione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6975486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xmlns:a="http://schemas.openxmlformats.org/drawingml/2006/main" algn="l"/>
                      <a:r xmlns:a="http://schemas.openxmlformats.org/drawingml/2006/main">
                        <a:rPr lang="it" dirty="0">
                          <a:latin typeface="Coolvetica"/>
                        </a:rPr>
                        <a:t>Fiducia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xmlns:a="http://schemas.openxmlformats.org/drawingml/2006/main"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 xmlns:a="http://schemas.openxmlformats.org/drawingml/2006/main">
                        <a:rPr lang="it" dirty="0">
                          <a:latin typeface="Coolvetica"/>
                        </a:rPr>
                        <a:t>Autodeprezzamento</a:t>
                      </a:r>
                      <a:endParaRPr xmlns:a="http://schemas.openxmlformats.org/drawingml/2006/main"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771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404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A2E2C-D0BB-D824-8E75-7846451D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A3192C8-DE4C-ED6E-33E6-D72A7D1BB1C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B6FB26D-3CEB-E846-49D9-17A15888783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0422FB7-1D13-1FF6-7AE2-3C95E3E61DD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C634FE8-4D7B-32CD-9BE1-2CA571A0BFA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CCF8A0D-D966-8054-0E44-AE7F02B59F88}"/>
              </a:ext>
            </a:extLst>
          </p:cNvPr>
          <p:cNvSpPr txBox="1"/>
          <p:nvPr/>
        </p:nvSpPr>
        <p:spPr>
          <a:xfrm>
            <a:off x="856980" y="1086956"/>
            <a:ext cx="8531206" cy="28101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Evitare determinati esercizi a causa dell'insoddisfazione del corpo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dirty="0">
                <a:solidFill>
                  <a:srgbClr val="000000"/>
                </a:solidFill>
                <a:latin typeface="Coolvetica"/>
                <a:ea typeface="Microsoft YaHei"/>
              </a:rPr>
              <a:t>Esercizio fisico eccessivo per "correggere" i difetti percepiti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Dieta malsana o </a:t>
            </a:r>
            <a:r xmlns:a="http://schemas.openxmlformats.org/drawingml/2006/main">
              <a:rPr lang="it" sz="2800" dirty="0">
                <a:solidFill>
                  <a:srgbClr val="000000"/>
                </a:solidFill>
                <a:latin typeface="Coolvetica"/>
                <a:ea typeface="Microsoft YaHei"/>
              </a:rPr>
              <a:t>restrizione alimentare</a:t>
            </a:r>
          </a:p>
          <a:p>
            <a:pPr xmlns:a="http://schemas.openxmlformats.org/drawingml/2006/main" marL="285750" indent="-285750">
              <a:spcAft>
                <a:spcPts val="120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sociale </a:t>
            </a:r>
            <a:r xmlns:a="http://schemas.openxmlformats.org/drawingml/2006/main">
              <a:rPr lang="it" sz="2800" dirty="0">
                <a:solidFill>
                  <a:srgbClr val="000000"/>
                </a:solidFill>
                <a:latin typeface="Coolvetica"/>
                <a:ea typeface="Microsoft YaHei"/>
              </a:rPr>
              <a:t>dovuto all'imbarazzo per l'aspetto</a:t>
            </a:r>
            <a:endParaRPr xmlns:a="http://schemas.openxmlformats.org/drawingml/2006/main" lang="en-US" sz="28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877EC4-AE0E-5526-C352-FD735D966E3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xmlns:a="http://schemas.openxmlformats.org/drawingml/2006/main"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 xmlns:a="http://schemas.openxmlformats.org/drawingml/2006/main">
              <a:rPr kumimoji="0" lang="it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Quando l'immagine corporea diventa tossica</a:t>
            </a:r>
          </a:p>
        </p:txBody>
      </p:sp>
    </p:spTree>
    <p:extLst>
      <p:ext uri="{BB962C8B-B14F-4D97-AF65-F5344CB8AC3E}">
        <p14:creationId xmlns:p14="http://schemas.microsoft.com/office/powerpoint/2010/main" val="546239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4331</TotalTime>
  <Words>3099</Words>
  <Application>Microsoft Office PowerPoint</Application>
  <PresentationFormat>Personalizzato</PresentationFormat>
  <Paragraphs>549</Paragraphs>
  <Slides>66</Slides>
  <Notes>66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66</vt:i4>
      </vt:variant>
    </vt:vector>
  </HeadingPairs>
  <TitlesOfParts>
    <vt:vector size="74" baseType="lpstr">
      <vt:lpstr>Aptos</vt:lpstr>
      <vt:lpstr>Arial</vt:lpstr>
      <vt:lpstr>Coolvetica</vt:lpstr>
      <vt:lpstr>Courier New</vt:lpstr>
      <vt:lpstr>Symbol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284</cp:revision>
  <dcterms:created xsi:type="dcterms:W3CDTF">2025-02-21T17:30:07Z</dcterms:created>
  <dcterms:modified xsi:type="dcterms:W3CDTF">2025-10-01T21:28:15Z</dcterms:modified>
  <dc:language>en-US</dc:language>
</cp:coreProperties>
</file>